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PT Serif"/>
      <p:regular r:id="rId88"/>
      <p:bold r:id="rId89"/>
      <p:italic r:id="rId90"/>
      <p:boldItalic r:id="rId91"/>
    </p:embeddedFont>
    <p:embeddedFont>
      <p:font typeface="Helvetica Neue"/>
      <p:regular r:id="rId92"/>
      <p:bold r:id="rId93"/>
      <p:italic r:id="rId94"/>
      <p:boldItalic r:id="rId95"/>
    </p:embeddedFont>
    <p:embeddedFont>
      <p:font typeface="Source Sans Pro"/>
      <p:regular r:id="rId96"/>
      <p:bold r:id="rId97"/>
      <p:italic r:id="rId98"/>
      <p:boldItalic r:id="rId99"/>
    </p:embeddedFont>
    <p:embeddedFont>
      <p:font typeface="Century Gothic"/>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4" roundtripDataSignature="AMtx7miBsp8sft88SyBrWEkf07DYgOIVz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leted user"/>
  <p:cmAuthor clrIdx="1" id="1" initials="" lastIdx="13" name="Jeff Scheire"/>
  <p:cmAuthor clrIdx="2" id="2" initials="" lastIdx="1" name="Paula Mendoza"/>
  <p:cmAuthor clrIdx="3" id="3" initials="" lastIdx="3" name="Shawn Drinkar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724E67-C5D9-4147-ADF3-183900424FA4}">
  <a:tblStyle styleId="{90724E67-C5D9-4147-ADF3-183900424FA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90E59DD-D31D-45B5-A537-3D7F4FB90E5D}" styleName="Table_1">
    <a:wholeTbl>
      <a:tcTxStyle b="off" i="off">
        <a:font>
          <a:latin typeface="Calibri"/>
          <a:ea typeface="Calibri"/>
          <a:cs typeface="Calibri"/>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A68B292-7F20-4FEF-ACA4-DCA2AE57A7A9}"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0AA27CE-A7AD-4CBE-B83F-DD0F6333D0FC}"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666DECE-7D42-4263-902C-C3F020D2856F}" styleName="Table_4">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4" Type="http://customschemas.google.com/relationships/presentationmetadata" Target="meta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CenturyGothic-boldItalic.fntdata"/><Relationship Id="rId102" Type="http://schemas.openxmlformats.org/officeDocument/2006/relationships/font" Target="fonts/CenturyGothic-italic.fntdata"/><Relationship Id="rId101" Type="http://schemas.openxmlformats.org/officeDocument/2006/relationships/font" Target="fonts/CenturyGothic-bold.fntdata"/><Relationship Id="rId100" Type="http://schemas.openxmlformats.org/officeDocument/2006/relationships/font" Target="fonts/CenturyGothic-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SourceSansPro-bold.fntdata"/><Relationship Id="rId96" Type="http://schemas.openxmlformats.org/officeDocument/2006/relationships/font" Target="fonts/SourceSansPro-regular.fntdata"/><Relationship Id="rId11" Type="http://schemas.openxmlformats.org/officeDocument/2006/relationships/slide" Target="slides/slide4.xml"/><Relationship Id="rId99" Type="http://schemas.openxmlformats.org/officeDocument/2006/relationships/font" Target="fonts/SourceSansPro-boldItalic.fntdata"/><Relationship Id="rId10" Type="http://schemas.openxmlformats.org/officeDocument/2006/relationships/slide" Target="slides/slide3.xml"/><Relationship Id="rId98" Type="http://schemas.openxmlformats.org/officeDocument/2006/relationships/font" Target="fonts/SourceSansPro-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TSerif-boldItalic.fntdata"/><Relationship Id="rId90" Type="http://schemas.openxmlformats.org/officeDocument/2006/relationships/font" Target="fonts/PTSerif-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PTSerif-regular.fntdata"/><Relationship Id="rId87" Type="http://schemas.openxmlformats.org/officeDocument/2006/relationships/slide" Target="slides/slide80.xml"/><Relationship Id="rId89" Type="http://schemas.openxmlformats.org/officeDocument/2006/relationships/font" Target="fonts/PTSerif-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6T15:15:36.136">
    <p:pos x="6000" y="0"/>
    <p:text>10/26 update: Sprint 3 slides are in progress and need to be completed for demo and prior to submitting the November report. The November calendar also needs to be updated to reflect any changes to sprint ceremonies and adjustments for the Thanksgiving holiday.</p:text>
    <p:extLst>
      <p:ext uri="{C676402C-5697-4E1C-873F-D02D1690AC5C}">
        <p15:threadingInfo timeZoneBias="0"/>
      </p:ext>
      <p:ext uri="http://customooxmlschemas.google.com/">
        <go:slidesCustomData xmlns:go="http://customooxmlschemas.google.com/" commentPostId="AAAAQPK-pdo"/>
      </p:ext>
    </p:extLst>
  </p:cm>
  <p:cm authorId="0" idx="2" dt="2021-10-22T14:53:37.039">
    <p:pos x="6000" y="100"/>
    <p:text>I created the November monthly report on 10/15 in order to populate the demo slides for Sprint 2 starting on page 29. No other content has been updated as of 10/15.</p:text>
    <p:extLst>
      <p:ext uri="{C676402C-5697-4E1C-873F-D02D1690AC5C}">
        <p15:threadingInfo timeZoneBias="0"/>
      </p:ext>
      <p:ext uri="http://customooxmlschemas.google.com/">
        <go:slidesCustomData xmlns:go="http://customooxmlschemas.google.com/" commentPostId="AAAAQ5I1Css"/>
      </p:ext>
    </p:extLst>
  </p:cm>
  <p:cm authorId="0" idx="3" dt="2021-10-22T14:53:37.039">
    <p:pos x="6000" y="100"/>
    <p:text>Meg requested a few changes to the sprint slides. I made the first change for Sprint 2 and incorporated the others for Sprint 3 (per her request):
- On the approval and acceptance forms, the headers are confusing. It took me a bit to figure out that the bolded part of the header is the relevant word, while the non-bolded text does not apply. Can we change them to Sprint x Acceptance and Sprint x Approval (individual slide headings)
- It would be helpful to have the dates for each sprint as part of the header for these ^ slides (or near the headers).
- It would be super helpful to group the items in both groupings on these slides to make the information easier to read. For example, there could be subheads for “Research,” “Discovery,” and “Proof of Concept.”</p:text>
    <p:extLst>
      <p:ext uri="{C676402C-5697-4E1C-873F-D02D1690AC5C}">
        <p15:threadingInfo timeZoneBias="0">
          <p15:parentCm authorId="0" idx="2"/>
        </p15:threadingInfo>
      </p:ext>
      <p:ext uri="http://customooxmlschemas.google.com/">
        <go:slidesCustomData xmlns:go="http://customooxmlschemas.google.com/" commentPostId="AAAAQMwhoIM"/>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1-11-02T05:57:47.615">
    <p:pos x="271" y="1508"/>
    <p:text>@drink@themostudio.com @heather.vujovich@themostudio.com I think we can / should consolidate AD, AE, and AF into one section and one table. Maybe too complex with individuals serving dual hats, but likely makes sense to consolidate many slides and streamline this long deck.</p:text>
    <p:extLst>
      <p:ext uri="{C676402C-5697-4E1C-873F-D02D1690AC5C}">
        <p15:threadingInfo timeZoneBias="0"/>
      </p:ext>
      <p:ext uri="http://customooxmlschemas.google.com/">
        <go:slidesCustomData xmlns:go="http://customooxmlschemas.google.com/" commentPostId="AAAARYJmdPE"/>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1-11-02T05:56:11.676">
    <p:pos x="288" y="324"/>
    <p:text>@drink@themostudio.com @heather.vujovich@themostudio.com please create a key for the status / heatmap on the right hand side (index / standalone); I'm thinking status is:
NS or Not Started - Light Grey
On Track - Green
Potential Risks - Yellow
Roadblocks - Red</p:text>
    <p:extLst>
      <p:ext uri="{C676402C-5697-4E1C-873F-D02D1690AC5C}">
        <p15:threadingInfo timeZoneBias="0"/>
      </p:ext>
      <p:ext uri="http://customooxmlschemas.google.com/">
        <go:slidesCustomData xmlns:go="http://customooxmlschemas.google.com/" commentPostId="AAAARYJmdPA"/>
      </p:ext>
    </p:extLst>
  </p:cm>
  <p:cm authorId="1" idx="12" dt="2021-11-02T06:41:13.328">
    <p:pos x="288" y="424"/>
    <p:text>@drink@themostudio.com will you make the following changes:
- 1 place me in the Program Manager role with Interim in parenthetical next to my name
- 2 place me in the Product Manager role with Interim in parenthetical next to my name
- 1 put Offer Letter stage for Program Manager (James)
- 3 remove Scrum Master role and evolve to Service Designer for Paula (remove Service Designer on #15)
- 4 add Tami to the Business Analyst role and remove me and Stiner
- 5 evolve to only Stiner
- remove design lead role
- 11 IA remove (this is a skillset that should be captured across 6, 7, 9)
- 15 remove
- 16 remove
- 18 add in Nadya
_Reassigned to Shawn Drinkard_</p:text>
    <p:extLst>
      <p:ext uri="{C676402C-5697-4E1C-873F-D02D1690AC5C}">
        <p15:threadingInfo timeZoneBias="0"/>
      </p:ext>
      <p:ext uri="http://customooxmlschemas.google.com/">
        <go:slidesCustomData xmlns:go="http://customooxmlschemas.google.com/" commentPostId="AAAARXwzBn8"/>
      </p:ext>
    </p:extLst>
  </p:cm>
  <p:cm authorId="3" idx="2" dt="2021-11-02T06:41:13.328">
    <p:pos x="288" y="424"/>
    <p:text>Complete.</p:text>
    <p:extLst>
      <p:ext uri="{C676402C-5697-4E1C-873F-D02D1690AC5C}">
        <p15:threadingInfo timeZoneBias="0">
          <p15:parentCm authorId="1" idx="12"/>
        </p15:threadingInfo>
      </p:ext>
      <p:ext uri="http://customooxmlschemas.google.com/">
        <go:slidesCustomData xmlns:go="http://customooxmlschemas.google.com/" commentPostId="AAAARYJmdPo"/>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3" dt="2021-11-02T05:46:08.195">
    <p:pos x="288" y="278"/>
    <p:text>@drink@themostudio.com @heather.vujovich@themostudio.com please leave folks (Lara) who are offboarding in the current month staff roster but use strikethrough text; this is in-line how Mary likes to see changes, then we can remove for the next month.</p:text>
    <p:extLst>
      <p:ext uri="{C676402C-5697-4E1C-873F-D02D1690AC5C}">
        <p15:threadingInfo timeZoneBias="0"/>
      </p:ext>
      <p:ext uri="http://customooxmlschemas.google.com/">
        <go:slidesCustomData xmlns:go="http://customooxmlschemas.google.com/" commentPostId="AAAARXwzBn0"/>
      </p:ext>
    </p:extLst>
  </p:cm>
  <p:cm authorId="3" idx="3" dt="2021-11-02T05:46:08.195">
    <p:pos x="288" y="278"/>
    <p:text>Good point as this is an Oct report</p:text>
    <p:extLst>
      <p:ext uri="{C676402C-5697-4E1C-873F-D02D1690AC5C}">
        <p15:threadingInfo timeZoneBias="0">
          <p15:parentCm authorId="1" idx="13"/>
        </p15:threadingInfo>
      </p:ext>
      <p:ext uri="http://customooxmlschemas.google.com/">
        <go:slidesCustomData xmlns:go="http://customooxmlschemas.google.com/" commentPostId="AAAARXwzBn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11-02T06:10:10.316">
    <p:pos x="288" y="804"/>
    <p:text>@drink@themostudio.com @heather.vujovich@themostudio.com if these are already submitted / accepted in last months reporting and sprints, then please remove these and focus content onto this months. Thanks!</p:text>
    <p:extLst>
      <p:ext uri="{C676402C-5697-4E1C-873F-D02D1690AC5C}">
        <p15:threadingInfo timeZoneBias="0"/>
      </p:ext>
      <p:ext uri="http://customooxmlschemas.google.com/">
        <go:slidesCustomData xmlns:go="http://customooxmlschemas.google.com/" commentPostId="AAAARYJmdPk"/>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1-02T05:21:55.103">
    <p:pos x="498" y="2746"/>
    <p:text>Add into Repo</p:text>
    <p:extLst>
      <p:ext uri="{C676402C-5697-4E1C-873F-D02D1690AC5C}">
        <p15:threadingInfo timeZoneBias="0"/>
      </p:ext>
      <p:ext uri="http://customooxmlschemas.google.com/">
        <go:slidesCustomData xmlns:go="http://customooxmlschemas.google.com/" commentPostId="AAAARXwzBns"/>
      </p:ext>
    </p:extLst>
  </p:cm>
  <p:cm authorId="2" idx="1" dt="2021-11-02T05:21:55.103">
    <p:pos x="498" y="2746"/>
    <p:text>@jared@themostudio.com Can you please add the monthly reports (Sep and Oct) to the product folder in GitHub?</p:text>
    <p:extLst>
      <p:ext uri="{C676402C-5697-4E1C-873F-D02D1690AC5C}">
        <p15:threadingInfo timeZoneBias="0">
          <p15:parentCm authorId="1" idx="2"/>
        </p15:threadingInfo>
      </p:ext>
      <p:ext uri="http://customooxmlschemas.google.com/">
        <go:slidesCustomData xmlns:go="http://customooxmlschemas.google.com/" commentPostId="AAAARXwzBnw"/>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11-02T06:09:07.540">
    <p:pos x="288" y="480"/>
    <p:text>@drink@themostudio.com @heather.vujovich@themostudio.com now that we're moving from Month 1 to Month 2 (vs. Kickoff to Month 1), I'd recommend consolidating these into the tables on the next couple of slides then removing.</p:text>
    <p:extLst>
      <p:ext uri="{C676402C-5697-4E1C-873F-D02D1690AC5C}">
        <p15:threadingInfo timeZoneBias="0"/>
      </p:ext>
      <p:ext uri="http://customooxmlschemas.google.com/">
        <go:slidesCustomData xmlns:go="http://customooxmlschemas.google.com/" commentPostId="AAAARYJmdPg"/>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11-02T06:07:58.395">
    <p:pos x="357" y="697"/>
    <p:text>@heather.vujovich@themostudio.com &amp; @drink@themostudio.com
This mitigation strategy needs to be flesh out more. Given the # of eye balls on this, we need to be overly transparent / explicit on what we're doing to mitigate. Reference this Sprint's content for some starters, and build from there (Lever, LinkedIn, working sessions on roles / responsibilities, JDs, etc.).</p:text>
    <p:extLst>
      <p:ext uri="{C676402C-5697-4E1C-873F-D02D1690AC5C}">
        <p15:threadingInfo timeZoneBias="0"/>
      </p:ext>
      <p:ext uri="http://customooxmlschemas.google.com/">
        <go:slidesCustomData xmlns:go="http://customooxmlschemas.google.com/" commentPostId="AAAARYJmdPc"/>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1-11-02T06:05:49.487">
    <p:pos x="288" y="324"/>
    <p:text>@drink@themostudio.com @heather.vujovich@themostudio.com I'd recommend removing months that aren't relevant for current month (i.e., Sept). Sept's can be referenced in the Sept report out that needs to get uploaded into GitHub Repo after deliverable is submitted. Paula and I identified that as a gap this evening too.
_Assigned to Shawn Drinkard_</p:text>
    <p:extLst>
      <p:ext uri="{C676402C-5697-4E1C-873F-D02D1690AC5C}">
        <p15:threadingInfo timeZoneBias="0"/>
      </p:ext>
      <p:ext uri="http://customooxmlschemas.google.com/">
        <go:slidesCustomData xmlns:go="http://customooxmlschemas.google.com/" commentPostId="AAAARYJmdPY"/>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1-11-02T06:04:18.213">
    <p:pos x="719" y="2459"/>
    <p:text>@heather.vujovich@themostudio.com &amp; @drink@themostudio.com calling out an attention to detail issue, Aryeh has been off the project for sometime and now Lara is gone. Please go through the slides with a fine tooth comb. Additionally more MO folks can be added. Align changes to the changes outlined on slide 79. Grazi!</p:text>
    <p:extLst>
      <p:ext uri="{C676402C-5697-4E1C-873F-D02D1690AC5C}">
        <p15:threadingInfo timeZoneBias="0"/>
      </p:ext>
      <p:ext uri="http://customooxmlschemas.google.com/">
        <go:slidesCustomData xmlns:go="http://customooxmlschemas.google.com/" commentPostId="AAAARYJmdPU"/>
      </p:ext>
    </p:extLst>
  </p:cm>
  <p:cm authorId="3" idx="1" dt="2021-11-01T15:37:17.768">
    <p:pos x="720" y="1477"/>
    <p:text>Updated</p:text>
    <p:extLst>
      <p:ext uri="{C676402C-5697-4E1C-873F-D02D1690AC5C}">
        <p15:threadingInfo timeZoneBias="0"/>
      </p:ext>
      <p:ext uri="http://customooxmlschemas.google.com/">
        <go:slidesCustomData xmlns:go="http://customooxmlschemas.google.com/" commentPostId="AAAARV1NjBQ"/>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1-11-02T06:02:49.759">
    <p:pos x="354" y="665"/>
    <p:text>@drink@themostudio.com @heather.vujovich@themostudio.com I'd create a role of design lead and put Meg in that role. Then add in Tracey Mulrooney as the OCTO Product Owner. Flow this change through the other impacted materials as well. Thanks!
_Assigned to Shawn Drinkard_</p:text>
    <p:extLst>
      <p:ext uri="{C676402C-5697-4E1C-873F-D02D1690AC5C}">
        <p15:threadingInfo timeZoneBias="0"/>
      </p:ext>
      <p:ext uri="http://customooxmlschemas.google.com/">
        <go:slidesCustomData xmlns:go="http://customooxmlschemas.google.com/" commentPostId="AAAARYJmdPQ"/>
      </p:ext>
    </p:extLst>
  </p:cm>
  <p:cm authorId="1" idx="8" dt="2021-11-02T06:01:48.438">
    <p:pos x="288" y="324"/>
    <p:text>@heather.vujovich@themostudio.com @drink@themostudio.com this is a pet peeve of mine, slides content / tables jumping / moving around as you flip through the slides. It's visually distracting, especially to a trained designers eye (which we are a design company). Please address. Thanks!</p:text>
    <p:extLst>
      <p:ext uri="{C676402C-5697-4E1C-873F-D02D1690AC5C}">
        <p15:threadingInfo timeZoneBias="0"/>
      </p:ext>
      <p:ext uri="http://customooxmlschemas.google.com/">
        <go:slidesCustomData xmlns:go="http://customooxmlschemas.google.com/" commentPostId="AAAARYJmdPM"/>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1-11-02T06:00:26.966">
    <p:pos x="288" y="324"/>
    <p:text>@drink@themostudio.com @heather.vujovich@themostudio.com I'm thinking we either add the dates expected and actual dates for each month or turn this into a table that tracks the status / date by month (so more columns, one for each month). This needs to be updated, reviewed with fine tooth comb... last line item is grey NS but is not accurate (why I think populating monthly makes a bit more sense as we evolve from Month 1 to all other months moving forward)
_Assigned to Shawn Drinkard_</p:text>
    <p:extLst>
      <p:ext uri="{C676402C-5697-4E1C-873F-D02D1690AC5C}">
        <p15:threadingInfo timeZoneBias="0"/>
      </p:ext>
      <p:ext uri="http://customooxmlschemas.google.com/">
        <go:slidesCustomData xmlns:go="http://customooxmlschemas.google.com/" commentPostId="AAAARYJmdP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Source Sans Pro"/>
                <a:ea typeface="Source Sans Pro"/>
                <a:cs typeface="Source Sans Pro"/>
                <a:sym typeface="Source Sans Pro"/>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Source Sans Pro"/>
                <a:ea typeface="Source Sans Pro"/>
                <a:cs typeface="Source Sans Pro"/>
                <a:sym typeface="Source Sans Pro"/>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Source Sans Pro"/>
                <a:ea typeface="Source Sans Pro"/>
                <a:cs typeface="Source Sans Pro"/>
                <a:sym typeface="Source Sans Pro"/>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Source Sans Pro"/>
                <a:ea typeface="Source Sans Pro"/>
                <a:cs typeface="Source Sans Pro"/>
                <a:sym typeface="Source Sans Pro"/>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Source Sans Pro"/>
                <a:ea typeface="Source Sans Pro"/>
                <a:cs typeface="Source Sans Pro"/>
                <a:sym typeface="Source Sans Pro"/>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Source Sans Pro"/>
                <a:ea typeface="Source Sans Pro"/>
                <a:cs typeface="Source Sans Pro"/>
                <a:sym typeface="Source Sans Pro"/>
              </a:rPr>
              <a:t>‹#›</a:t>
            </a:fld>
            <a:endParaRPr b="0" i="0" sz="1200" u="none" cap="none" strike="noStrike">
              <a:solidFill>
                <a:schemeClr val="dk1"/>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1dcce232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f1dcce23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1dcce232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f1dcce232f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69b283f3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f69b283f3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69b283f39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gf69b283f39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69b283f39_4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gf69b283f39_4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69b283f39_4_4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f69b283f39_4_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69b283f39_4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f69b283f39_4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69b283f39_4_5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gf69b283f39_4_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69b283f39_4_5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f69b283f39_4_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69b283f39_4_6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f69b283f39_4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69b283f39_4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f69b283f39_4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69b283f39_4_6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f69b283f39_4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69b283f39_4_6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f69b283f39_4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69b283f39_4_6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f69b283f39_4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69b283f39_4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f69b283f39_4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69b283f39_4_4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f69b283f39_4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69b283f39_4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f69b283f39_4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69b283f39_4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f69b283f39_4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69b283f39_4_3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gf69b283f39_4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69b283f39_4_6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f69b283f39_4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69b283f39_4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gf69b283f39_4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8e3c1d6a6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f8e3c1d6a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8e3c1d6a6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f8e3c1d6a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94727ec3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f94727ec3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69b283f39_4_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f69b283f39_4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8e3c1d6a6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f8e3c1d6a6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8e3c1d6a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f8e3c1d6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ae82c9e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fae82c9e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fd122eee5c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fd122eee5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d122eee5c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5" name="Google Shape;605;gfd122eee5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fd122eee5c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8" name="Google Shape;618;gfd122eee5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d122eee5c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8" name="Google Shape;628;gfd122eee5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d122eee5c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fd122eee5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d122eee5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fd122eee5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d3040c91f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gfd3040c91f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d122eee5c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gfd122eee5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f8e3c1d6a6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gf8e3c1d6a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ae82c9e6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fae82c9e6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8e3c1d6a6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f8e3c1d6a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d122eee5c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fd122eee5c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fd122eee5c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69b283f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f69b283f3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f69b283f39_4_6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gf69b283f39_4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69b283f39_4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9" name="Google Shape;729;gf69b283f39_4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69b283f39_4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7" name="Google Shape;737;gf69b283f39_4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69b283f39_4_6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5" name="Google Shape;745;gf69b283f39_4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1dcce232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gf1dcce232f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69b283f39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f69b283f39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69b283f39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f69b283f39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69b283f39_4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gf69b283f39_4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1dcce232f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gf1dcce232f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f69b283f39_4_2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gf69b283f39_4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1dcce23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f1dcce232f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75d7e326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f75d7e326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69b283f39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gf69b283f39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f69b283f39_4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gf69b283f39_4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f69b283f39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gf69b283f3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f69b283f39_3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f69b283f39_3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d1226625b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fd1226625b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f69b283f39_3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gf69b283f39_3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f1dcce232f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4" name="Google Shape;904;gf1dcce232f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f1dcce232f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gf1dcce232f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f1dcce232f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gf1dcce232f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69b283f39_0_4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f69b283f39_0_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f69b283f39_4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2" name="Google Shape;922;gf69b283f39_4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1dcce232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gf1dcce232f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69b283f39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7" name="Google Shape;937;gf69b283f39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1dcce232f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5" name="Google Shape;945;gf1dcce232f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f1dcce23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2" name="Google Shape;952;gf1dcce232f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f69b283f39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0" name="Google Shape;960;gf69b283f39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f69b283f39_3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7" name="Google Shape;967;gf69b283f39_3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f1dcce232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f1dcce232f_0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69b283f39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3" name="Google Shape;983;gf69b283f39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f69b283f39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Drink: Identify PIV Stage completion and process. Will adjust this chart based on those findings today. </a:t>
            </a:r>
            <a:endParaRPr/>
          </a:p>
        </p:txBody>
      </p:sp>
      <p:sp>
        <p:nvSpPr>
          <p:cNvPr id="991" name="Google Shape;991;gf69b283f39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69b283f39_0_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f69b283f39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f69b283f39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gf69b283f39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69b283f39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f69b283f39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1"/>
          <p:cNvSpPr txBox="1"/>
          <p:nvPr>
            <p:ph type="title"/>
          </p:nvPr>
        </p:nvSpPr>
        <p:spPr>
          <a:xfrm>
            <a:off x="457200" y="514350"/>
            <a:ext cx="82296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lvl1pPr indent="-381000" lvl="0" marL="457200" algn="l">
              <a:lnSpc>
                <a:spcPct val="120000"/>
              </a:lnSpc>
              <a:spcBef>
                <a:spcPts val="0"/>
              </a:spcBef>
              <a:spcAft>
                <a:spcPts val="0"/>
              </a:spcAft>
              <a:buClr>
                <a:schemeClr val="dk2"/>
              </a:buClr>
              <a:buSzPts val="2400"/>
              <a:buChar char="•"/>
              <a:defRPr sz="2400"/>
            </a:lvl1pPr>
            <a:lvl2pPr indent="-355600" lvl="1" marL="914400" algn="l">
              <a:lnSpc>
                <a:spcPct val="120000"/>
              </a:lnSpc>
              <a:spcBef>
                <a:spcPts val="600"/>
              </a:spcBef>
              <a:spcAft>
                <a:spcPts val="0"/>
              </a:spcAft>
              <a:buClr>
                <a:schemeClr val="dk2"/>
              </a:buClr>
              <a:buSzPts val="2000"/>
              <a:buChar char="•"/>
              <a:defRPr sz="2000"/>
            </a:lvl2pPr>
            <a:lvl3pPr indent="-342900" lvl="2" marL="1371600" algn="l">
              <a:lnSpc>
                <a:spcPct val="120000"/>
              </a:lnSpc>
              <a:spcBef>
                <a:spcPts val="600"/>
              </a:spcBef>
              <a:spcAft>
                <a:spcPts val="0"/>
              </a:spcAft>
              <a:buClr>
                <a:schemeClr val="dk2"/>
              </a:buClr>
              <a:buSzPts val="1800"/>
              <a:buChar char="•"/>
              <a:defRPr sz="1800"/>
            </a:lvl3pPr>
            <a:lvl4pPr indent="-304800" lvl="3" marL="1828800" algn="l">
              <a:lnSpc>
                <a:spcPct val="120000"/>
              </a:lnSpc>
              <a:spcBef>
                <a:spcPts val="600"/>
              </a:spcBef>
              <a:spcAft>
                <a:spcPts val="0"/>
              </a:spcAft>
              <a:buClr>
                <a:schemeClr val="dk2"/>
              </a:buClr>
              <a:buSzPts val="1200"/>
              <a:buChar char="•"/>
              <a:defRPr sz="1200"/>
            </a:lvl4pPr>
            <a:lvl5pPr indent="-304800" lvl="4" marL="2286000" algn="l">
              <a:lnSpc>
                <a:spcPct val="120000"/>
              </a:lnSpc>
              <a:spcBef>
                <a:spcPts val="600"/>
              </a:spcBef>
              <a:spcAft>
                <a:spcPts val="0"/>
              </a:spcAft>
              <a:buClr>
                <a:schemeClr val="dk2"/>
              </a:buClr>
              <a:buSzPts val="1200"/>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 name="Google Shape;18;p21"/>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1"/>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2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p:cSld name="Title and Content dark">
    <p:bg>
      <p:bgPr>
        <a:solidFill>
          <a:schemeClr val="accent1"/>
        </a:solidFill>
      </p:bgPr>
    </p:bg>
    <p:spTree>
      <p:nvGrpSpPr>
        <p:cNvPr id="75" name="Shape 75"/>
        <p:cNvGrpSpPr/>
        <p:nvPr/>
      </p:nvGrpSpPr>
      <p:grpSpPr>
        <a:xfrm>
          <a:off x="0" y="0"/>
          <a:ext cx="0" cy="0"/>
          <a:chOff x="0" y="0"/>
          <a:chExt cx="0" cy="0"/>
        </a:xfrm>
      </p:grpSpPr>
      <p:sp>
        <p:nvSpPr>
          <p:cNvPr id="76" name="Google Shape;76;p27"/>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 type="body"/>
          </p:nvPr>
        </p:nvSpPr>
        <p:spPr>
          <a:xfrm>
            <a:off x="457200" y="1276351"/>
            <a:ext cx="7543800" cy="335280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8" name="Google Shape;78;p27"/>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27"/>
          <p:cNvSpPr txBox="1"/>
          <p:nvPr>
            <p:ph idx="2"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2" name="Shape 82"/>
        <p:cNvGrpSpPr/>
        <p:nvPr/>
      </p:nvGrpSpPr>
      <p:grpSpPr>
        <a:xfrm>
          <a:off x="0" y="0"/>
          <a:ext cx="0" cy="0"/>
          <a:chOff x="0" y="0"/>
          <a:chExt cx="0" cy="0"/>
        </a:xfrm>
      </p:grpSpPr>
      <p:sp>
        <p:nvSpPr>
          <p:cNvPr id="83" name="Google Shape;83;p28"/>
          <p:cNvSpPr txBox="1"/>
          <p:nvPr>
            <p:ph type="title"/>
          </p:nvPr>
        </p:nvSpPr>
        <p:spPr>
          <a:xfrm>
            <a:off x="457200" y="514350"/>
            <a:ext cx="82296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8"/>
          <p:cNvSpPr txBox="1"/>
          <p:nvPr>
            <p:ph idx="1" type="body"/>
          </p:nvPr>
        </p:nvSpPr>
        <p:spPr>
          <a:xfrm>
            <a:off x="457200" y="1856790"/>
            <a:ext cx="3962400" cy="277593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30200" lvl="1" marL="914400" algn="l">
              <a:lnSpc>
                <a:spcPct val="120000"/>
              </a:lnSpc>
              <a:spcBef>
                <a:spcPts val="600"/>
              </a:spcBef>
              <a:spcAft>
                <a:spcPts val="0"/>
              </a:spcAft>
              <a:buClr>
                <a:schemeClr val="dk2"/>
              </a:buClr>
              <a:buSzPts val="1600"/>
              <a:buChar char="•"/>
              <a:defRPr sz="1600"/>
            </a:lvl2pPr>
            <a:lvl3pPr indent="-304800" lvl="2" marL="1371600" algn="l">
              <a:lnSpc>
                <a:spcPct val="120000"/>
              </a:lnSpc>
              <a:spcBef>
                <a:spcPts val="600"/>
              </a:spcBef>
              <a:spcAft>
                <a:spcPts val="0"/>
              </a:spcAft>
              <a:buClr>
                <a:schemeClr val="dk2"/>
              </a:buClr>
              <a:buSzPts val="1200"/>
              <a:buChar char="•"/>
              <a:defRPr sz="1200"/>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5" name="Google Shape;85;p28"/>
          <p:cNvSpPr txBox="1"/>
          <p:nvPr>
            <p:ph idx="2" type="body"/>
          </p:nvPr>
        </p:nvSpPr>
        <p:spPr>
          <a:xfrm>
            <a:off x="4724400" y="1856790"/>
            <a:ext cx="3962400" cy="277593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30200" lvl="1" marL="914400" algn="l">
              <a:lnSpc>
                <a:spcPct val="120000"/>
              </a:lnSpc>
              <a:spcBef>
                <a:spcPts val="600"/>
              </a:spcBef>
              <a:spcAft>
                <a:spcPts val="0"/>
              </a:spcAft>
              <a:buClr>
                <a:schemeClr val="dk2"/>
              </a:buClr>
              <a:buSzPts val="1600"/>
              <a:buChar char="•"/>
              <a:defRPr sz="1600"/>
            </a:lvl2pPr>
            <a:lvl3pPr indent="-304800" lvl="2" marL="1371600" algn="l">
              <a:lnSpc>
                <a:spcPct val="120000"/>
              </a:lnSpc>
              <a:spcBef>
                <a:spcPts val="600"/>
              </a:spcBef>
              <a:spcAft>
                <a:spcPts val="0"/>
              </a:spcAft>
              <a:buClr>
                <a:schemeClr val="dk2"/>
              </a:buClr>
              <a:buSzPts val="1200"/>
              <a:buChar char="•"/>
              <a:defRPr sz="1200"/>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28"/>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28"/>
          <p:cNvSpPr txBox="1"/>
          <p:nvPr>
            <p:ph idx="3" type="body"/>
          </p:nvPr>
        </p:nvSpPr>
        <p:spPr>
          <a:xfrm>
            <a:off x="457200" y="1276351"/>
            <a:ext cx="82296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2"/>
              </a:buClr>
              <a:buSzPts val="2000"/>
              <a:buNone/>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28"/>
          <p:cNvSpPr txBox="1"/>
          <p:nvPr>
            <p:ph idx="4"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ark">
  <p:cSld name="Two Content dark">
    <p:bg>
      <p:bgPr>
        <a:solidFill>
          <a:schemeClr val="accent1"/>
        </a:solidFill>
      </p:bgPr>
    </p:bg>
    <p:spTree>
      <p:nvGrpSpPr>
        <p:cNvPr id="91" name="Shape 91"/>
        <p:cNvGrpSpPr/>
        <p:nvPr/>
      </p:nvGrpSpPr>
      <p:grpSpPr>
        <a:xfrm>
          <a:off x="0" y="0"/>
          <a:ext cx="0" cy="0"/>
          <a:chOff x="0" y="0"/>
          <a:chExt cx="0" cy="0"/>
        </a:xfrm>
      </p:grpSpPr>
      <p:sp>
        <p:nvSpPr>
          <p:cNvPr id="92" name="Google Shape;92;p29"/>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9"/>
          <p:cNvSpPr txBox="1"/>
          <p:nvPr>
            <p:ph idx="1" type="body"/>
          </p:nvPr>
        </p:nvSpPr>
        <p:spPr>
          <a:xfrm>
            <a:off x="457200" y="1856790"/>
            <a:ext cx="3962400" cy="2775933"/>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29"/>
          <p:cNvSpPr txBox="1"/>
          <p:nvPr>
            <p:ph idx="2" type="body"/>
          </p:nvPr>
        </p:nvSpPr>
        <p:spPr>
          <a:xfrm>
            <a:off x="4724400" y="1856790"/>
            <a:ext cx="3962400" cy="2775933"/>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29"/>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9"/>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29"/>
          <p:cNvSpPr txBox="1"/>
          <p:nvPr>
            <p:ph idx="3"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29"/>
          <p:cNvSpPr txBox="1"/>
          <p:nvPr>
            <p:ph idx="4"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dark">
  <p:cSld name="Comparison dark">
    <p:bg>
      <p:bgPr>
        <a:solidFill>
          <a:schemeClr val="accent1"/>
        </a:solidFill>
      </p:bgPr>
    </p:bg>
    <p:spTree>
      <p:nvGrpSpPr>
        <p:cNvPr id="100" name="Shape 100"/>
        <p:cNvGrpSpPr/>
        <p:nvPr/>
      </p:nvGrpSpPr>
      <p:grpSpPr>
        <a:xfrm>
          <a:off x="0" y="0"/>
          <a:ext cx="0" cy="0"/>
          <a:chOff x="0" y="0"/>
          <a:chExt cx="0" cy="0"/>
        </a:xfrm>
      </p:grpSpPr>
      <p:sp>
        <p:nvSpPr>
          <p:cNvPr id="101" name="Google Shape;101;p30"/>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0"/>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0"/>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30"/>
          <p:cNvSpPr txBox="1"/>
          <p:nvPr>
            <p:ph idx="1" type="body"/>
          </p:nvPr>
        </p:nvSpPr>
        <p:spPr>
          <a:xfrm>
            <a:off x="457200" y="2076708"/>
            <a:ext cx="3962400" cy="255244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lt1"/>
              </a:buClr>
              <a:buSzPts val="1800"/>
              <a:buChar char="•"/>
              <a:defRPr sz="1800">
                <a:solidFill>
                  <a:schemeClr val="lt1"/>
                </a:solidFill>
              </a:defRPr>
            </a:lvl1pPr>
            <a:lvl2pPr indent="-342900" lvl="1" marL="914400" algn="l">
              <a:lnSpc>
                <a:spcPct val="120000"/>
              </a:lnSpc>
              <a:spcBef>
                <a:spcPts val="600"/>
              </a:spcBef>
              <a:spcAft>
                <a:spcPts val="0"/>
              </a:spcAft>
              <a:buClr>
                <a:schemeClr val="lt1"/>
              </a:buClr>
              <a:buSzPts val="1800"/>
              <a:buChar char="•"/>
              <a:defRPr sz="1800">
                <a:solidFill>
                  <a:schemeClr val="lt1"/>
                </a:solidFill>
              </a:defRPr>
            </a:lvl2pPr>
            <a:lvl3pPr indent="-342900" lvl="2" marL="1371600" algn="l">
              <a:lnSpc>
                <a:spcPct val="120000"/>
              </a:lnSpc>
              <a:spcBef>
                <a:spcPts val="600"/>
              </a:spcBef>
              <a:spcAft>
                <a:spcPts val="0"/>
              </a:spcAft>
              <a:buClr>
                <a:schemeClr val="lt1"/>
              </a:buClr>
              <a:buSzPts val="1800"/>
              <a:buChar char="•"/>
              <a:defRPr sz="1800">
                <a:solidFill>
                  <a:schemeClr val="lt1"/>
                </a:solidFill>
              </a:defRPr>
            </a:lvl3pPr>
            <a:lvl4pPr indent="-342900" lvl="3" marL="1828800" algn="l">
              <a:lnSpc>
                <a:spcPct val="120000"/>
              </a:lnSpc>
              <a:spcBef>
                <a:spcPts val="600"/>
              </a:spcBef>
              <a:spcAft>
                <a:spcPts val="0"/>
              </a:spcAft>
              <a:buClr>
                <a:schemeClr val="lt1"/>
              </a:buClr>
              <a:buSzPts val="1800"/>
              <a:buChar char="•"/>
              <a:defRPr sz="1800">
                <a:solidFill>
                  <a:schemeClr val="lt1"/>
                </a:solidFill>
              </a:defRPr>
            </a:lvl4pPr>
            <a:lvl5pPr indent="-342900" lvl="4" marL="2286000" algn="l">
              <a:lnSpc>
                <a:spcPct val="120000"/>
              </a:lnSpc>
              <a:spcBef>
                <a:spcPts val="600"/>
              </a:spcBef>
              <a:spcAft>
                <a:spcPts val="0"/>
              </a:spcAft>
              <a:buClr>
                <a:schemeClr val="lt1"/>
              </a:buClr>
              <a:buSzPts val="1800"/>
              <a:buChar char="•"/>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30"/>
          <p:cNvSpPr txBox="1"/>
          <p:nvPr>
            <p:ph idx="2" type="body"/>
          </p:nvPr>
        </p:nvSpPr>
        <p:spPr>
          <a:xfrm>
            <a:off x="457200" y="1276350"/>
            <a:ext cx="3962400" cy="80035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1"/>
              </a:buClr>
              <a:buSzPts val="2000"/>
              <a:buNone/>
              <a:defRPr b="1" sz="2000">
                <a:solidFill>
                  <a:schemeClr val="lt1"/>
                </a:solidFill>
              </a:defRPr>
            </a:lvl1pPr>
            <a:lvl2pPr indent="-342900" lvl="1" marL="914400" algn="l">
              <a:lnSpc>
                <a:spcPct val="120000"/>
              </a:lnSpc>
              <a:spcBef>
                <a:spcPts val="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7" name="Google Shape;107;p30"/>
          <p:cNvSpPr txBox="1"/>
          <p:nvPr>
            <p:ph idx="3" type="body"/>
          </p:nvPr>
        </p:nvSpPr>
        <p:spPr>
          <a:xfrm>
            <a:off x="4724400" y="2076708"/>
            <a:ext cx="3962400" cy="255244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lt1"/>
              </a:buClr>
              <a:buSzPts val="1800"/>
              <a:buChar char="•"/>
              <a:defRPr sz="1800">
                <a:solidFill>
                  <a:schemeClr val="lt1"/>
                </a:solidFill>
              </a:defRPr>
            </a:lvl1pPr>
            <a:lvl2pPr indent="-342900" lvl="1" marL="914400" algn="l">
              <a:lnSpc>
                <a:spcPct val="120000"/>
              </a:lnSpc>
              <a:spcBef>
                <a:spcPts val="600"/>
              </a:spcBef>
              <a:spcAft>
                <a:spcPts val="0"/>
              </a:spcAft>
              <a:buClr>
                <a:schemeClr val="lt1"/>
              </a:buClr>
              <a:buSzPts val="1800"/>
              <a:buChar char="•"/>
              <a:defRPr sz="1800">
                <a:solidFill>
                  <a:schemeClr val="lt1"/>
                </a:solidFill>
              </a:defRPr>
            </a:lvl2pPr>
            <a:lvl3pPr indent="-342900" lvl="2" marL="1371600" algn="l">
              <a:lnSpc>
                <a:spcPct val="120000"/>
              </a:lnSpc>
              <a:spcBef>
                <a:spcPts val="600"/>
              </a:spcBef>
              <a:spcAft>
                <a:spcPts val="0"/>
              </a:spcAft>
              <a:buClr>
                <a:schemeClr val="lt1"/>
              </a:buClr>
              <a:buSzPts val="1800"/>
              <a:buChar char="•"/>
              <a:defRPr sz="1800">
                <a:solidFill>
                  <a:schemeClr val="lt1"/>
                </a:solidFill>
              </a:defRPr>
            </a:lvl3pPr>
            <a:lvl4pPr indent="-342900" lvl="3" marL="1828800" algn="l">
              <a:lnSpc>
                <a:spcPct val="120000"/>
              </a:lnSpc>
              <a:spcBef>
                <a:spcPts val="600"/>
              </a:spcBef>
              <a:spcAft>
                <a:spcPts val="0"/>
              </a:spcAft>
              <a:buClr>
                <a:schemeClr val="lt1"/>
              </a:buClr>
              <a:buSzPts val="1800"/>
              <a:buChar char="•"/>
              <a:defRPr sz="1800">
                <a:solidFill>
                  <a:schemeClr val="lt1"/>
                </a:solidFill>
              </a:defRPr>
            </a:lvl4pPr>
            <a:lvl5pPr indent="-342900" lvl="4" marL="2286000" algn="l">
              <a:lnSpc>
                <a:spcPct val="120000"/>
              </a:lnSpc>
              <a:spcBef>
                <a:spcPts val="600"/>
              </a:spcBef>
              <a:spcAft>
                <a:spcPts val="0"/>
              </a:spcAft>
              <a:buClr>
                <a:schemeClr val="lt1"/>
              </a:buClr>
              <a:buSzPts val="1800"/>
              <a:buChar char="•"/>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8" name="Google Shape;108;p30"/>
          <p:cNvSpPr txBox="1"/>
          <p:nvPr>
            <p:ph idx="4" type="body"/>
          </p:nvPr>
        </p:nvSpPr>
        <p:spPr>
          <a:xfrm>
            <a:off x="4724400" y="1276350"/>
            <a:ext cx="3962400" cy="80035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1"/>
              </a:buClr>
              <a:buSzPts val="2000"/>
              <a:buNone/>
              <a:defRPr b="1" sz="2000">
                <a:solidFill>
                  <a:schemeClr val="lt1"/>
                </a:solidFill>
              </a:defRPr>
            </a:lvl1pPr>
            <a:lvl2pPr indent="-342900" lvl="1" marL="914400" algn="l">
              <a:lnSpc>
                <a:spcPct val="120000"/>
              </a:lnSpc>
              <a:spcBef>
                <a:spcPts val="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30"/>
          <p:cNvSpPr txBox="1"/>
          <p:nvPr>
            <p:ph idx="5"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oxes">
  <p:cSld name="Two Content Boxes">
    <p:spTree>
      <p:nvGrpSpPr>
        <p:cNvPr id="110" name="Shape 110"/>
        <p:cNvGrpSpPr/>
        <p:nvPr/>
      </p:nvGrpSpPr>
      <p:grpSpPr>
        <a:xfrm>
          <a:off x="0" y="0"/>
          <a:ext cx="0" cy="0"/>
          <a:chOff x="0" y="0"/>
          <a:chExt cx="0" cy="0"/>
        </a:xfrm>
      </p:grpSpPr>
      <p:sp>
        <p:nvSpPr>
          <p:cNvPr id="111" name="Google Shape;111;p31"/>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1"/>
          <p:cNvSpPr txBox="1"/>
          <p:nvPr>
            <p:ph idx="1" type="body"/>
          </p:nvPr>
        </p:nvSpPr>
        <p:spPr>
          <a:xfrm>
            <a:off x="457200" y="1856790"/>
            <a:ext cx="4114800" cy="2775933"/>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rmAutofit/>
          </a:bodyPr>
          <a:lstStyle>
            <a:lvl1pPr indent="-355600" lvl="0" marL="457200" algn="l">
              <a:lnSpc>
                <a:spcPct val="120000"/>
              </a:lnSpc>
              <a:spcBef>
                <a:spcPts val="0"/>
              </a:spcBef>
              <a:spcAft>
                <a:spcPts val="0"/>
              </a:spcAft>
              <a:buClr>
                <a:schemeClr val="dk2"/>
              </a:buClr>
              <a:buSzPts val="2000"/>
              <a:buChar char="•"/>
              <a:defRPr/>
            </a:lvl1pPr>
            <a:lvl2pPr indent="-355600" lvl="1" marL="914400" algn="l">
              <a:lnSpc>
                <a:spcPct val="120000"/>
              </a:lnSpc>
              <a:spcBef>
                <a:spcPts val="600"/>
              </a:spcBef>
              <a:spcAft>
                <a:spcPts val="0"/>
              </a:spcAft>
              <a:buClr>
                <a:schemeClr val="dk2"/>
              </a:buClr>
              <a:buSzPts val="2000"/>
              <a:buChar char="•"/>
              <a:defRPr/>
            </a:lvl2pPr>
            <a:lvl3pPr indent="-355600" lvl="2" marL="1371600" algn="l">
              <a:lnSpc>
                <a:spcPct val="120000"/>
              </a:lnSpc>
              <a:spcBef>
                <a:spcPts val="600"/>
              </a:spcBef>
              <a:spcAft>
                <a:spcPts val="0"/>
              </a:spcAft>
              <a:buClr>
                <a:schemeClr val="dk2"/>
              </a:buClr>
              <a:buSzPts val="2000"/>
              <a:buChar char="•"/>
              <a:defRPr/>
            </a:lvl3pPr>
            <a:lvl4pPr indent="-355600" lvl="3" marL="1828800" algn="l">
              <a:lnSpc>
                <a:spcPct val="120000"/>
              </a:lnSpc>
              <a:spcBef>
                <a:spcPts val="600"/>
              </a:spcBef>
              <a:spcAft>
                <a:spcPts val="0"/>
              </a:spcAft>
              <a:buClr>
                <a:schemeClr val="dk2"/>
              </a:buClr>
              <a:buSzPts val="2000"/>
              <a:buChar char="•"/>
              <a:defRPr/>
            </a:lvl4pPr>
            <a:lvl5pPr indent="-355600" lvl="4" marL="2286000" algn="l">
              <a:lnSpc>
                <a:spcPct val="120000"/>
              </a:lnSpc>
              <a:spcBef>
                <a:spcPts val="600"/>
              </a:spcBef>
              <a:spcAft>
                <a:spcPts val="0"/>
              </a:spcAft>
              <a:buClr>
                <a:schemeClr val="dk2"/>
              </a:buClr>
              <a:buSzPts val="20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3" name="Google Shape;113;p31"/>
          <p:cNvSpPr txBox="1"/>
          <p:nvPr>
            <p:ph idx="2" type="body"/>
          </p:nvPr>
        </p:nvSpPr>
        <p:spPr>
          <a:xfrm>
            <a:off x="4572000" y="1856790"/>
            <a:ext cx="4114800" cy="2775933"/>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rmAutofit/>
          </a:bodyPr>
          <a:lstStyle>
            <a:lvl1pPr indent="-355600" lvl="0" marL="457200" algn="l">
              <a:lnSpc>
                <a:spcPct val="120000"/>
              </a:lnSpc>
              <a:spcBef>
                <a:spcPts val="0"/>
              </a:spcBef>
              <a:spcAft>
                <a:spcPts val="0"/>
              </a:spcAft>
              <a:buClr>
                <a:schemeClr val="dk2"/>
              </a:buClr>
              <a:buSzPts val="2000"/>
              <a:buFont typeface="Arial"/>
              <a:buChar char="•"/>
              <a:defRPr b="0" i="0" sz="2000">
                <a:solidFill>
                  <a:schemeClr val="dk2"/>
                </a:solidFill>
                <a:latin typeface="Source Sans Pro"/>
                <a:ea typeface="Source Sans Pro"/>
                <a:cs typeface="Source Sans Pro"/>
                <a:sym typeface="Source Sans Pro"/>
              </a:defRPr>
            </a:lvl1pPr>
            <a:lvl2pPr indent="-355600" lvl="1" marL="914400" algn="l">
              <a:lnSpc>
                <a:spcPct val="120000"/>
              </a:lnSpc>
              <a:spcBef>
                <a:spcPts val="600"/>
              </a:spcBef>
              <a:spcAft>
                <a:spcPts val="0"/>
              </a:spcAft>
              <a:buClr>
                <a:schemeClr val="dk2"/>
              </a:buClr>
              <a:buSzPts val="2000"/>
              <a:buFont typeface="Arial"/>
              <a:buChar char="•"/>
              <a:defRPr b="0" i="0" sz="2000">
                <a:solidFill>
                  <a:schemeClr val="dk2"/>
                </a:solidFill>
                <a:latin typeface="Source Sans Pro"/>
                <a:ea typeface="Source Sans Pro"/>
                <a:cs typeface="Source Sans Pro"/>
                <a:sym typeface="Source Sans Pro"/>
              </a:defRPr>
            </a:lvl2pPr>
            <a:lvl3pPr indent="-355600" lvl="2" marL="1371600" algn="l">
              <a:lnSpc>
                <a:spcPct val="120000"/>
              </a:lnSpc>
              <a:spcBef>
                <a:spcPts val="600"/>
              </a:spcBef>
              <a:spcAft>
                <a:spcPts val="0"/>
              </a:spcAft>
              <a:buClr>
                <a:schemeClr val="dk2"/>
              </a:buClr>
              <a:buSzPts val="2000"/>
              <a:buFont typeface="Arial"/>
              <a:buChar char="•"/>
              <a:defRPr b="0" i="0" sz="2000">
                <a:solidFill>
                  <a:schemeClr val="dk2"/>
                </a:solidFill>
                <a:latin typeface="Source Sans Pro"/>
                <a:ea typeface="Source Sans Pro"/>
                <a:cs typeface="Source Sans Pro"/>
                <a:sym typeface="Source Sans Pro"/>
              </a:defRPr>
            </a:lvl3pPr>
            <a:lvl4pPr indent="-355600" lvl="3" marL="1828800" algn="l">
              <a:lnSpc>
                <a:spcPct val="120000"/>
              </a:lnSpc>
              <a:spcBef>
                <a:spcPts val="600"/>
              </a:spcBef>
              <a:spcAft>
                <a:spcPts val="0"/>
              </a:spcAft>
              <a:buClr>
                <a:schemeClr val="dk2"/>
              </a:buClr>
              <a:buSzPts val="2000"/>
              <a:buFont typeface="Arial"/>
              <a:buChar char="•"/>
              <a:defRPr b="0" i="0" sz="2000">
                <a:solidFill>
                  <a:schemeClr val="dk2"/>
                </a:solidFill>
                <a:latin typeface="Source Sans Pro"/>
                <a:ea typeface="Source Sans Pro"/>
                <a:cs typeface="Source Sans Pro"/>
                <a:sym typeface="Source Sans Pro"/>
              </a:defRPr>
            </a:lvl4pPr>
            <a:lvl5pPr indent="-355600" lvl="4" marL="2286000" algn="l">
              <a:lnSpc>
                <a:spcPct val="120000"/>
              </a:lnSpc>
              <a:spcBef>
                <a:spcPts val="600"/>
              </a:spcBef>
              <a:spcAft>
                <a:spcPts val="0"/>
              </a:spcAft>
              <a:buClr>
                <a:schemeClr val="dk2"/>
              </a:buClr>
              <a:buSzPts val="2000"/>
              <a:buFont typeface="Arial"/>
              <a:buChar char="•"/>
              <a:defRPr b="0" i="0" sz="2000">
                <a:solidFill>
                  <a:schemeClr val="dk2"/>
                </a:solidFill>
                <a:latin typeface="Source Sans Pro"/>
                <a:ea typeface="Source Sans Pro"/>
                <a:cs typeface="Source Sans Pro"/>
                <a:sym typeface="Source Sans Pro"/>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31"/>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1"/>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31"/>
          <p:cNvSpPr txBox="1"/>
          <p:nvPr>
            <p:ph idx="3"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2"/>
              </a:buClr>
              <a:buSzPts val="2000"/>
              <a:buNone/>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p31"/>
          <p:cNvSpPr txBox="1"/>
          <p:nvPr>
            <p:ph idx="4"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Boxes dark">
  <p:cSld name="Two Content Boxes dark">
    <p:bg>
      <p:bgPr>
        <a:solidFill>
          <a:schemeClr val="accent1"/>
        </a:solidFill>
      </p:bgPr>
    </p:bg>
    <p:spTree>
      <p:nvGrpSpPr>
        <p:cNvPr id="119" name="Shape 119"/>
        <p:cNvGrpSpPr/>
        <p:nvPr/>
      </p:nvGrpSpPr>
      <p:grpSpPr>
        <a:xfrm>
          <a:off x="0" y="0"/>
          <a:ext cx="0" cy="0"/>
          <a:chOff x="0" y="0"/>
          <a:chExt cx="0" cy="0"/>
        </a:xfrm>
      </p:grpSpPr>
      <p:sp>
        <p:nvSpPr>
          <p:cNvPr id="120" name="Google Shape;120;p32"/>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2"/>
          <p:cNvSpPr txBox="1"/>
          <p:nvPr>
            <p:ph idx="1" type="body"/>
          </p:nvPr>
        </p:nvSpPr>
        <p:spPr>
          <a:xfrm>
            <a:off x="457200" y="1856790"/>
            <a:ext cx="4114800" cy="2775933"/>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32"/>
          <p:cNvSpPr txBox="1"/>
          <p:nvPr>
            <p:ph idx="2" type="body"/>
          </p:nvPr>
        </p:nvSpPr>
        <p:spPr>
          <a:xfrm>
            <a:off x="4572000" y="1856790"/>
            <a:ext cx="4114800" cy="2775933"/>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rmAutofit/>
          </a:bodyPr>
          <a:lstStyle>
            <a:lvl1pPr indent="-355600" lvl="0" marL="457200" algn="l">
              <a:lnSpc>
                <a:spcPct val="120000"/>
              </a:lnSpc>
              <a:spcBef>
                <a:spcPts val="0"/>
              </a:spcBef>
              <a:spcAft>
                <a:spcPts val="0"/>
              </a:spcAft>
              <a:buClr>
                <a:schemeClr val="lt1"/>
              </a:buClr>
              <a:buSzPts val="2000"/>
              <a:buFont typeface="Arial"/>
              <a:buChar char="•"/>
              <a:defRPr b="0" i="0" sz="2000">
                <a:solidFill>
                  <a:schemeClr val="lt1"/>
                </a:solidFill>
                <a:latin typeface="Source Sans Pro"/>
                <a:ea typeface="Source Sans Pro"/>
                <a:cs typeface="Source Sans Pro"/>
                <a:sym typeface="Source Sans Pro"/>
              </a:defRPr>
            </a:lvl1pPr>
            <a:lvl2pPr indent="-355600" lvl="1" marL="914400" algn="l">
              <a:lnSpc>
                <a:spcPct val="120000"/>
              </a:lnSpc>
              <a:spcBef>
                <a:spcPts val="600"/>
              </a:spcBef>
              <a:spcAft>
                <a:spcPts val="0"/>
              </a:spcAft>
              <a:buClr>
                <a:schemeClr val="lt1"/>
              </a:buClr>
              <a:buSzPts val="2000"/>
              <a:buFont typeface="Arial"/>
              <a:buChar char="•"/>
              <a:defRPr b="0" i="0" sz="2000">
                <a:solidFill>
                  <a:schemeClr val="lt1"/>
                </a:solidFill>
                <a:latin typeface="Source Sans Pro"/>
                <a:ea typeface="Source Sans Pro"/>
                <a:cs typeface="Source Sans Pro"/>
                <a:sym typeface="Source Sans Pro"/>
              </a:defRPr>
            </a:lvl2pPr>
            <a:lvl3pPr indent="-355600" lvl="2" marL="1371600" algn="l">
              <a:lnSpc>
                <a:spcPct val="120000"/>
              </a:lnSpc>
              <a:spcBef>
                <a:spcPts val="600"/>
              </a:spcBef>
              <a:spcAft>
                <a:spcPts val="0"/>
              </a:spcAft>
              <a:buClr>
                <a:schemeClr val="lt1"/>
              </a:buClr>
              <a:buSzPts val="2000"/>
              <a:buFont typeface="Arial"/>
              <a:buChar char="•"/>
              <a:defRPr b="0" i="0" sz="2000">
                <a:solidFill>
                  <a:schemeClr val="lt1"/>
                </a:solidFill>
                <a:latin typeface="Source Sans Pro"/>
                <a:ea typeface="Source Sans Pro"/>
                <a:cs typeface="Source Sans Pro"/>
                <a:sym typeface="Source Sans Pro"/>
              </a:defRPr>
            </a:lvl3pPr>
            <a:lvl4pPr indent="-355600" lvl="3" marL="1828800" algn="l">
              <a:lnSpc>
                <a:spcPct val="120000"/>
              </a:lnSpc>
              <a:spcBef>
                <a:spcPts val="600"/>
              </a:spcBef>
              <a:spcAft>
                <a:spcPts val="0"/>
              </a:spcAft>
              <a:buClr>
                <a:schemeClr val="lt1"/>
              </a:buClr>
              <a:buSzPts val="2000"/>
              <a:buFont typeface="Arial"/>
              <a:buChar char="•"/>
              <a:defRPr b="0" i="0" sz="2000">
                <a:solidFill>
                  <a:schemeClr val="lt1"/>
                </a:solidFill>
                <a:latin typeface="Source Sans Pro"/>
                <a:ea typeface="Source Sans Pro"/>
                <a:cs typeface="Source Sans Pro"/>
                <a:sym typeface="Source Sans Pro"/>
              </a:defRPr>
            </a:lvl4pPr>
            <a:lvl5pPr indent="-355600" lvl="4" marL="2286000" algn="l">
              <a:lnSpc>
                <a:spcPct val="120000"/>
              </a:lnSpc>
              <a:spcBef>
                <a:spcPts val="600"/>
              </a:spcBef>
              <a:spcAft>
                <a:spcPts val="0"/>
              </a:spcAft>
              <a:buClr>
                <a:schemeClr val="lt1"/>
              </a:buClr>
              <a:buSzPts val="2000"/>
              <a:buFont typeface="Arial"/>
              <a:buChar char="•"/>
              <a:defRPr b="0" i="0" sz="2000">
                <a:solidFill>
                  <a:schemeClr val="lt1"/>
                </a:solidFill>
                <a:latin typeface="Source Sans Pro"/>
                <a:ea typeface="Source Sans Pro"/>
                <a:cs typeface="Source Sans Pro"/>
                <a:sym typeface="Source Sans Pro"/>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3" name="Google Shape;123;p32"/>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2"/>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2"/>
          <p:cNvSpPr txBox="1"/>
          <p:nvPr>
            <p:ph idx="3"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p32"/>
          <p:cNvSpPr txBox="1"/>
          <p:nvPr>
            <p:ph idx="4"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oxes">
  <p:cSld name="Three Content Boxes">
    <p:spTree>
      <p:nvGrpSpPr>
        <p:cNvPr id="128" name="Shape 128"/>
        <p:cNvGrpSpPr/>
        <p:nvPr/>
      </p:nvGrpSpPr>
      <p:grpSpPr>
        <a:xfrm>
          <a:off x="0" y="0"/>
          <a:ext cx="0" cy="0"/>
          <a:chOff x="0" y="0"/>
          <a:chExt cx="0" cy="0"/>
        </a:xfrm>
      </p:grpSpPr>
      <p:sp>
        <p:nvSpPr>
          <p:cNvPr id="129" name="Google Shape;129;p33"/>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3"/>
          <p:cNvSpPr txBox="1"/>
          <p:nvPr>
            <p:ph idx="1" type="body"/>
          </p:nvPr>
        </p:nvSpPr>
        <p:spPr>
          <a:xfrm>
            <a:off x="457200" y="1856790"/>
            <a:ext cx="2743200" cy="2752120"/>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1" name="Google Shape;131;p33"/>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3"/>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33"/>
          <p:cNvSpPr txBox="1"/>
          <p:nvPr>
            <p:ph idx="2" type="body"/>
          </p:nvPr>
        </p:nvSpPr>
        <p:spPr>
          <a:xfrm>
            <a:off x="3200400" y="1856790"/>
            <a:ext cx="2743200" cy="2752120"/>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5" name="Google Shape;135;p33"/>
          <p:cNvSpPr txBox="1"/>
          <p:nvPr>
            <p:ph idx="3" type="body"/>
          </p:nvPr>
        </p:nvSpPr>
        <p:spPr>
          <a:xfrm>
            <a:off x="5943600" y="1856790"/>
            <a:ext cx="2743200" cy="2752120"/>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p33"/>
          <p:cNvSpPr txBox="1"/>
          <p:nvPr>
            <p:ph idx="4"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2"/>
              </a:buClr>
              <a:buSzPts val="2000"/>
              <a:buNone/>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7" name="Google Shape;137;p33"/>
          <p:cNvSpPr txBox="1"/>
          <p:nvPr>
            <p:ph idx="5"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Boxes dark">
  <p:cSld name="Three Content Boxes dark">
    <p:bg>
      <p:bgPr>
        <a:solidFill>
          <a:schemeClr val="accent1"/>
        </a:solidFill>
      </p:bgPr>
    </p:bg>
    <p:spTree>
      <p:nvGrpSpPr>
        <p:cNvPr id="138" name="Shape 138"/>
        <p:cNvGrpSpPr/>
        <p:nvPr/>
      </p:nvGrpSpPr>
      <p:grpSpPr>
        <a:xfrm>
          <a:off x="0" y="0"/>
          <a:ext cx="0" cy="0"/>
          <a:chOff x="0" y="0"/>
          <a:chExt cx="0" cy="0"/>
        </a:xfrm>
      </p:grpSpPr>
      <p:sp>
        <p:nvSpPr>
          <p:cNvPr id="139" name="Google Shape;139;p34"/>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4"/>
          <p:cNvSpPr txBox="1"/>
          <p:nvPr>
            <p:ph idx="1" type="body"/>
          </p:nvPr>
        </p:nvSpPr>
        <p:spPr>
          <a:xfrm>
            <a:off x="457200" y="1856790"/>
            <a:ext cx="2743200" cy="2752120"/>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1" name="Google Shape;141;p34"/>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4"/>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34"/>
          <p:cNvSpPr txBox="1"/>
          <p:nvPr>
            <p:ph idx="2" type="body"/>
          </p:nvPr>
        </p:nvSpPr>
        <p:spPr>
          <a:xfrm>
            <a:off x="3200400" y="1856790"/>
            <a:ext cx="2743200" cy="2752120"/>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34"/>
          <p:cNvSpPr txBox="1"/>
          <p:nvPr>
            <p:ph idx="3" type="body"/>
          </p:nvPr>
        </p:nvSpPr>
        <p:spPr>
          <a:xfrm>
            <a:off x="5943600" y="1856790"/>
            <a:ext cx="2743200" cy="2752120"/>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6" name="Google Shape;146;p34"/>
          <p:cNvSpPr txBox="1"/>
          <p:nvPr>
            <p:ph idx="4"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7" name="Google Shape;147;p34"/>
          <p:cNvSpPr txBox="1"/>
          <p:nvPr>
            <p:ph idx="5"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p:cSld name="Four Content Boxes">
    <p:spTree>
      <p:nvGrpSpPr>
        <p:cNvPr id="148" name="Shape 148"/>
        <p:cNvGrpSpPr/>
        <p:nvPr/>
      </p:nvGrpSpPr>
      <p:grpSpPr>
        <a:xfrm>
          <a:off x="0" y="0"/>
          <a:ext cx="0" cy="0"/>
          <a:chOff x="0" y="0"/>
          <a:chExt cx="0" cy="0"/>
        </a:xfrm>
      </p:grpSpPr>
      <p:sp>
        <p:nvSpPr>
          <p:cNvPr id="149" name="Google Shape;149;p35"/>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5"/>
          <p:cNvSpPr txBox="1"/>
          <p:nvPr>
            <p:ph idx="1" type="body"/>
          </p:nvPr>
        </p:nvSpPr>
        <p:spPr>
          <a:xfrm>
            <a:off x="457200" y="1856790"/>
            <a:ext cx="4114800" cy="1389888"/>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1" name="Google Shape;151;p35"/>
          <p:cNvSpPr txBox="1"/>
          <p:nvPr>
            <p:ph idx="2" type="body"/>
          </p:nvPr>
        </p:nvSpPr>
        <p:spPr>
          <a:xfrm>
            <a:off x="4572000" y="1856790"/>
            <a:ext cx="4114800" cy="1389888"/>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2" name="Google Shape;152;p35"/>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5"/>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35"/>
          <p:cNvSpPr txBox="1"/>
          <p:nvPr>
            <p:ph idx="3"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dk2"/>
              </a:buClr>
              <a:buSzPts val="2000"/>
              <a:buNone/>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35"/>
          <p:cNvSpPr txBox="1"/>
          <p:nvPr>
            <p:ph idx="4" type="body"/>
          </p:nvPr>
        </p:nvSpPr>
        <p:spPr>
          <a:xfrm>
            <a:off x="457200" y="3245214"/>
            <a:ext cx="4114800" cy="1389888"/>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p35"/>
          <p:cNvSpPr txBox="1"/>
          <p:nvPr>
            <p:ph idx="5" type="body"/>
          </p:nvPr>
        </p:nvSpPr>
        <p:spPr>
          <a:xfrm>
            <a:off x="4572000" y="3245214"/>
            <a:ext cx="4114800" cy="1389888"/>
          </a:xfrm>
          <a:prstGeom prst="rect">
            <a:avLst/>
          </a:prstGeom>
          <a:solidFill>
            <a:srgbClr val="F2F2F2"/>
          </a:solidFill>
          <a:ln cap="flat" cmpd="sng" w="76200">
            <a:solidFill>
              <a:schemeClr val="l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dk2"/>
              </a:buClr>
              <a:buSzPts val="1800"/>
              <a:buNone/>
              <a:defRPr sz="1800"/>
            </a:lvl1pPr>
            <a:lvl2pPr indent="-228600" lvl="1" marL="914400" algn="l">
              <a:lnSpc>
                <a:spcPct val="120000"/>
              </a:lnSpc>
              <a:spcBef>
                <a:spcPts val="600"/>
              </a:spcBef>
              <a:spcAft>
                <a:spcPts val="0"/>
              </a:spcAft>
              <a:buClr>
                <a:schemeClr val="dk2"/>
              </a:buClr>
              <a:buSzPts val="1800"/>
              <a:buNone/>
              <a:defRPr sz="1800"/>
            </a:lvl2pPr>
            <a:lvl3pPr indent="-228600" lvl="2" marL="1371600" algn="l">
              <a:lnSpc>
                <a:spcPct val="120000"/>
              </a:lnSpc>
              <a:spcBef>
                <a:spcPts val="600"/>
              </a:spcBef>
              <a:spcAft>
                <a:spcPts val="0"/>
              </a:spcAft>
              <a:buClr>
                <a:schemeClr val="dk2"/>
              </a:buClr>
              <a:buSzPts val="1800"/>
              <a:buNone/>
              <a:defRPr sz="1800"/>
            </a:lvl3pPr>
            <a:lvl4pPr indent="-228600" lvl="3" marL="1828800" algn="l">
              <a:lnSpc>
                <a:spcPct val="120000"/>
              </a:lnSpc>
              <a:spcBef>
                <a:spcPts val="600"/>
              </a:spcBef>
              <a:spcAft>
                <a:spcPts val="0"/>
              </a:spcAft>
              <a:buClr>
                <a:schemeClr val="dk2"/>
              </a:buClr>
              <a:buSzPts val="1800"/>
              <a:buNone/>
              <a:defRPr sz="1800"/>
            </a:lvl4pPr>
            <a:lvl5pPr indent="-228600" lvl="4" marL="2286000" algn="l">
              <a:lnSpc>
                <a:spcPct val="120000"/>
              </a:lnSpc>
              <a:spcBef>
                <a:spcPts val="600"/>
              </a:spcBef>
              <a:spcAft>
                <a:spcPts val="0"/>
              </a:spcAft>
              <a:buClr>
                <a:schemeClr val="dk2"/>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35"/>
          <p:cNvSpPr txBox="1"/>
          <p:nvPr>
            <p:ph idx="6"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dark">
  <p:cSld name="Four Content Boxes dark">
    <p:bg>
      <p:bgPr>
        <a:solidFill>
          <a:schemeClr val="accent1"/>
        </a:solidFill>
      </p:bgPr>
    </p:bg>
    <p:spTree>
      <p:nvGrpSpPr>
        <p:cNvPr id="159" name="Shape 159"/>
        <p:cNvGrpSpPr/>
        <p:nvPr/>
      </p:nvGrpSpPr>
      <p:grpSpPr>
        <a:xfrm>
          <a:off x="0" y="0"/>
          <a:ext cx="0" cy="0"/>
          <a:chOff x="0" y="0"/>
          <a:chExt cx="0" cy="0"/>
        </a:xfrm>
      </p:grpSpPr>
      <p:sp>
        <p:nvSpPr>
          <p:cNvPr id="160" name="Google Shape;160;p36"/>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36"/>
          <p:cNvSpPr txBox="1"/>
          <p:nvPr>
            <p:ph idx="1" type="body"/>
          </p:nvPr>
        </p:nvSpPr>
        <p:spPr>
          <a:xfrm>
            <a:off x="457200" y="1856790"/>
            <a:ext cx="4114800" cy="1389888"/>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p36"/>
          <p:cNvSpPr txBox="1"/>
          <p:nvPr>
            <p:ph idx="2" type="body"/>
          </p:nvPr>
        </p:nvSpPr>
        <p:spPr>
          <a:xfrm>
            <a:off x="4572000" y="1856790"/>
            <a:ext cx="4114800" cy="1389888"/>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3" name="Google Shape;163;p36"/>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6"/>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36"/>
          <p:cNvSpPr txBox="1"/>
          <p:nvPr>
            <p:ph idx="3" type="body"/>
          </p:nvPr>
        </p:nvSpPr>
        <p:spPr>
          <a:xfrm>
            <a:off x="457200" y="1276351"/>
            <a:ext cx="7543800" cy="44827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7" name="Google Shape;167;p36"/>
          <p:cNvSpPr txBox="1"/>
          <p:nvPr>
            <p:ph idx="4" type="body"/>
          </p:nvPr>
        </p:nvSpPr>
        <p:spPr>
          <a:xfrm>
            <a:off x="457200" y="3245214"/>
            <a:ext cx="4114800" cy="1389888"/>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8" name="Google Shape;168;p36"/>
          <p:cNvSpPr txBox="1"/>
          <p:nvPr>
            <p:ph idx="5" type="body"/>
          </p:nvPr>
        </p:nvSpPr>
        <p:spPr>
          <a:xfrm>
            <a:off x="4572000" y="3245214"/>
            <a:ext cx="4114800" cy="1389888"/>
          </a:xfrm>
          <a:prstGeom prst="rect">
            <a:avLst/>
          </a:prstGeom>
          <a:solidFill>
            <a:srgbClr val="2E8BDC"/>
          </a:solidFill>
          <a:ln cap="flat" cmpd="sng" w="76200">
            <a:solidFill>
              <a:schemeClr val="accent1"/>
            </a:solidFill>
            <a:prstDash val="solid"/>
            <a:round/>
            <a:headEnd len="sm" w="sm" type="none"/>
            <a:tailEnd len="sm" w="sm" type="none"/>
          </a:ln>
        </p:spPr>
        <p:txBody>
          <a:bodyPr anchorCtr="0" anchor="t" bIns="228600" lIns="274300" spcFirstLastPara="1" rIns="274300" wrap="square" tIns="228600">
            <a:noAutofit/>
          </a:bodyPr>
          <a:lstStyle>
            <a:lvl1pPr indent="-228600" lvl="0" marL="457200" algn="l">
              <a:lnSpc>
                <a:spcPct val="120000"/>
              </a:lnSpc>
              <a:spcBef>
                <a:spcPts val="0"/>
              </a:spcBef>
              <a:spcAft>
                <a:spcPts val="0"/>
              </a:spcAft>
              <a:buClr>
                <a:schemeClr val="lt1"/>
              </a:buClr>
              <a:buSzPts val="1800"/>
              <a:buNone/>
              <a:defRPr sz="1800">
                <a:solidFill>
                  <a:schemeClr val="lt1"/>
                </a:solidFill>
              </a:defRPr>
            </a:lvl1pPr>
            <a:lvl2pPr indent="-228600" lvl="1" marL="914400" algn="l">
              <a:lnSpc>
                <a:spcPct val="120000"/>
              </a:lnSpc>
              <a:spcBef>
                <a:spcPts val="600"/>
              </a:spcBef>
              <a:spcAft>
                <a:spcPts val="0"/>
              </a:spcAft>
              <a:buClr>
                <a:schemeClr val="lt1"/>
              </a:buClr>
              <a:buSzPts val="1800"/>
              <a:buNone/>
              <a:defRPr sz="1800">
                <a:solidFill>
                  <a:schemeClr val="lt1"/>
                </a:solidFill>
              </a:defRPr>
            </a:lvl2pPr>
            <a:lvl3pPr indent="-228600" lvl="2" marL="1371600" algn="l">
              <a:lnSpc>
                <a:spcPct val="120000"/>
              </a:lnSpc>
              <a:spcBef>
                <a:spcPts val="600"/>
              </a:spcBef>
              <a:spcAft>
                <a:spcPts val="0"/>
              </a:spcAft>
              <a:buClr>
                <a:schemeClr val="lt1"/>
              </a:buClr>
              <a:buSzPts val="1800"/>
              <a:buNone/>
              <a:defRPr sz="1800">
                <a:solidFill>
                  <a:schemeClr val="lt1"/>
                </a:solidFill>
              </a:defRPr>
            </a:lvl3pPr>
            <a:lvl4pPr indent="-228600" lvl="3" marL="1828800" algn="l">
              <a:lnSpc>
                <a:spcPct val="120000"/>
              </a:lnSpc>
              <a:spcBef>
                <a:spcPts val="600"/>
              </a:spcBef>
              <a:spcAft>
                <a:spcPts val="0"/>
              </a:spcAft>
              <a:buClr>
                <a:schemeClr val="lt1"/>
              </a:buClr>
              <a:buSzPts val="1800"/>
              <a:buNone/>
              <a:defRPr sz="1800">
                <a:solidFill>
                  <a:schemeClr val="lt1"/>
                </a:solidFill>
              </a:defRPr>
            </a:lvl4pPr>
            <a:lvl5pPr indent="-228600" lvl="4" marL="2286000" algn="l">
              <a:lnSpc>
                <a:spcPct val="120000"/>
              </a:lnSpc>
              <a:spcBef>
                <a:spcPts val="600"/>
              </a:spcBef>
              <a:spcAft>
                <a:spcPts val="0"/>
              </a:spcAft>
              <a:buClr>
                <a:schemeClr val="lt1"/>
              </a:buClr>
              <a:buSzPts val="1800"/>
              <a:buNone/>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9" name="Google Shape;169;p36"/>
          <p:cNvSpPr txBox="1"/>
          <p:nvPr>
            <p:ph idx="6"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18"/>
          <p:cNvSpPr txBox="1"/>
          <p:nvPr>
            <p:ph type="ctrTitle"/>
          </p:nvPr>
        </p:nvSpPr>
        <p:spPr>
          <a:xfrm>
            <a:off x="1143000" y="2571750"/>
            <a:ext cx="6858000" cy="148681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chemeClr val="dk1"/>
              </a:buClr>
              <a:buSzPts val="3600"/>
              <a:buFont typeface="Source Sans Pro"/>
              <a:buNone/>
              <a:defRPr b="1" i="0" sz="360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8"/>
          <p:cNvSpPr txBox="1"/>
          <p:nvPr>
            <p:ph idx="1" type="subTitle"/>
          </p:nvPr>
        </p:nvSpPr>
        <p:spPr>
          <a:xfrm>
            <a:off x="1143000" y="4058560"/>
            <a:ext cx="6858000" cy="570590"/>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5" name="Google Shape;25;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3">
  <p:cSld name="Image 1/3">
    <p:spTree>
      <p:nvGrpSpPr>
        <p:cNvPr id="170" name="Shape 170"/>
        <p:cNvGrpSpPr/>
        <p:nvPr/>
      </p:nvGrpSpPr>
      <p:grpSpPr>
        <a:xfrm>
          <a:off x="0" y="0"/>
          <a:ext cx="0" cy="0"/>
          <a:chOff x="0" y="0"/>
          <a:chExt cx="0" cy="0"/>
        </a:xfrm>
      </p:grpSpPr>
      <p:sp>
        <p:nvSpPr>
          <p:cNvPr id="171" name="Google Shape;171;p37"/>
          <p:cNvSpPr txBox="1"/>
          <p:nvPr>
            <p:ph type="title"/>
          </p:nvPr>
        </p:nvSpPr>
        <p:spPr>
          <a:xfrm>
            <a:off x="457200" y="514350"/>
            <a:ext cx="5333999" cy="64770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7"/>
          <p:cNvSpPr txBox="1"/>
          <p:nvPr>
            <p:ph idx="1" type="body"/>
          </p:nvPr>
        </p:nvSpPr>
        <p:spPr>
          <a:xfrm>
            <a:off x="6096000" y="0"/>
            <a:ext cx="304800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dk2"/>
              </a:buClr>
              <a:buSzPts val="2000"/>
              <a:buChar char="•"/>
              <a:defRPr sz="2000"/>
            </a:lvl1pPr>
            <a:lvl2pPr indent="-355600" lvl="1" marL="914400" algn="l">
              <a:lnSpc>
                <a:spcPct val="120000"/>
              </a:lnSpc>
              <a:spcBef>
                <a:spcPts val="600"/>
              </a:spcBef>
              <a:spcAft>
                <a:spcPts val="0"/>
              </a:spcAft>
              <a:buClr>
                <a:schemeClr val="dk2"/>
              </a:buClr>
              <a:buSzPts val="2000"/>
              <a:buChar char="•"/>
              <a:defRPr sz="2000"/>
            </a:lvl2pPr>
            <a:lvl3pPr indent="-355600" lvl="2" marL="1371600" algn="l">
              <a:lnSpc>
                <a:spcPct val="120000"/>
              </a:lnSpc>
              <a:spcBef>
                <a:spcPts val="600"/>
              </a:spcBef>
              <a:spcAft>
                <a:spcPts val="0"/>
              </a:spcAft>
              <a:buClr>
                <a:schemeClr val="dk2"/>
              </a:buClr>
              <a:buSzPts val="2000"/>
              <a:buChar char="•"/>
              <a:defRPr sz="2000"/>
            </a:lvl3pPr>
            <a:lvl4pPr indent="-355600" lvl="3" marL="1828800" algn="l">
              <a:lnSpc>
                <a:spcPct val="120000"/>
              </a:lnSpc>
              <a:spcBef>
                <a:spcPts val="600"/>
              </a:spcBef>
              <a:spcAft>
                <a:spcPts val="0"/>
              </a:spcAft>
              <a:buClr>
                <a:schemeClr val="dk2"/>
              </a:buClr>
              <a:buSzPts val="2000"/>
              <a:buChar char="•"/>
              <a:defRPr sz="2000"/>
            </a:lvl4pPr>
            <a:lvl5pPr indent="-355600" lvl="4" marL="2286000" algn="l">
              <a:lnSpc>
                <a:spcPct val="120000"/>
              </a:lnSpc>
              <a:spcBef>
                <a:spcPts val="600"/>
              </a:spcBef>
              <a:spcAft>
                <a:spcPts val="0"/>
              </a:spcAft>
              <a:buClr>
                <a:schemeClr val="dk2"/>
              </a:buClr>
              <a:buSzPts val="2000"/>
              <a:buChar char="•"/>
              <a:defRPr sz="2000"/>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73" name="Google Shape;173;p37"/>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7"/>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37"/>
          <p:cNvSpPr txBox="1"/>
          <p:nvPr>
            <p:ph idx="2" type="body"/>
          </p:nvPr>
        </p:nvSpPr>
        <p:spPr>
          <a:xfrm>
            <a:off x="457200" y="1276352"/>
            <a:ext cx="5334000" cy="335279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7" name="Google Shape;177;p37"/>
          <p:cNvSpPr txBox="1"/>
          <p:nvPr>
            <p:ph idx="3" type="body"/>
          </p:nvPr>
        </p:nvSpPr>
        <p:spPr>
          <a:xfrm>
            <a:off x="457200" y="247650"/>
            <a:ext cx="5333999"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3 dark">
  <p:cSld name="Image 1/3 dark">
    <p:bg>
      <p:bgPr>
        <a:solidFill>
          <a:schemeClr val="accent1"/>
        </a:solidFill>
      </p:bgPr>
    </p:bg>
    <p:spTree>
      <p:nvGrpSpPr>
        <p:cNvPr id="178" name="Shape 178"/>
        <p:cNvGrpSpPr/>
        <p:nvPr/>
      </p:nvGrpSpPr>
      <p:grpSpPr>
        <a:xfrm>
          <a:off x="0" y="0"/>
          <a:ext cx="0" cy="0"/>
          <a:chOff x="0" y="0"/>
          <a:chExt cx="0" cy="0"/>
        </a:xfrm>
      </p:grpSpPr>
      <p:sp>
        <p:nvSpPr>
          <p:cNvPr id="179" name="Google Shape;179;p38"/>
          <p:cNvSpPr txBox="1"/>
          <p:nvPr>
            <p:ph type="title"/>
          </p:nvPr>
        </p:nvSpPr>
        <p:spPr>
          <a:xfrm>
            <a:off x="457200" y="514350"/>
            <a:ext cx="5333999" cy="64770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8"/>
          <p:cNvSpPr txBox="1"/>
          <p:nvPr>
            <p:ph idx="1" type="body"/>
          </p:nvPr>
        </p:nvSpPr>
        <p:spPr>
          <a:xfrm>
            <a:off x="6096000" y="0"/>
            <a:ext cx="304800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sz="2000">
                <a:solidFill>
                  <a:schemeClr val="lt1"/>
                </a:solidFill>
              </a:defRPr>
            </a:lvl1pPr>
            <a:lvl2pPr indent="-355600" lvl="1" marL="914400" algn="l">
              <a:lnSpc>
                <a:spcPct val="120000"/>
              </a:lnSpc>
              <a:spcBef>
                <a:spcPts val="600"/>
              </a:spcBef>
              <a:spcAft>
                <a:spcPts val="0"/>
              </a:spcAft>
              <a:buClr>
                <a:schemeClr val="lt1"/>
              </a:buClr>
              <a:buSzPts val="2000"/>
              <a:buChar char="•"/>
              <a:defRPr sz="2000">
                <a:solidFill>
                  <a:schemeClr val="lt1"/>
                </a:solidFill>
              </a:defRPr>
            </a:lvl2pPr>
            <a:lvl3pPr indent="-355600" lvl="2" marL="1371600" algn="l">
              <a:lnSpc>
                <a:spcPct val="120000"/>
              </a:lnSpc>
              <a:spcBef>
                <a:spcPts val="600"/>
              </a:spcBef>
              <a:spcAft>
                <a:spcPts val="0"/>
              </a:spcAft>
              <a:buClr>
                <a:schemeClr val="lt1"/>
              </a:buClr>
              <a:buSzPts val="2000"/>
              <a:buChar char="•"/>
              <a:defRPr sz="2000">
                <a:solidFill>
                  <a:schemeClr val="lt1"/>
                </a:solidFill>
              </a:defRPr>
            </a:lvl3pPr>
            <a:lvl4pPr indent="-355600" lvl="3" marL="1828800" algn="l">
              <a:lnSpc>
                <a:spcPct val="120000"/>
              </a:lnSpc>
              <a:spcBef>
                <a:spcPts val="600"/>
              </a:spcBef>
              <a:spcAft>
                <a:spcPts val="0"/>
              </a:spcAft>
              <a:buClr>
                <a:schemeClr val="lt1"/>
              </a:buClr>
              <a:buSzPts val="2000"/>
              <a:buChar char="•"/>
              <a:defRPr sz="2000">
                <a:solidFill>
                  <a:schemeClr val="lt1"/>
                </a:solidFill>
              </a:defRPr>
            </a:lvl4pPr>
            <a:lvl5pPr indent="-355600" lvl="4" marL="2286000" algn="l">
              <a:lnSpc>
                <a:spcPct val="120000"/>
              </a:lnSpc>
              <a:spcBef>
                <a:spcPts val="600"/>
              </a:spcBef>
              <a:spcAft>
                <a:spcPts val="0"/>
              </a:spcAft>
              <a:buClr>
                <a:schemeClr val="lt1"/>
              </a:buClr>
              <a:buSzPts val="2000"/>
              <a:buChar char="•"/>
              <a:defRPr sz="2000">
                <a:solidFill>
                  <a:schemeClr val="lt1"/>
                </a:solidFill>
              </a:defRPr>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81" name="Google Shape;181;p38"/>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38"/>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38"/>
          <p:cNvSpPr txBox="1"/>
          <p:nvPr>
            <p:ph idx="2" type="body"/>
          </p:nvPr>
        </p:nvSpPr>
        <p:spPr>
          <a:xfrm>
            <a:off x="457200" y="1276352"/>
            <a:ext cx="5334000" cy="3352798"/>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5" name="Google Shape;185;p38"/>
          <p:cNvSpPr txBox="1"/>
          <p:nvPr>
            <p:ph idx="3" type="body"/>
          </p:nvPr>
        </p:nvSpPr>
        <p:spPr>
          <a:xfrm>
            <a:off x="457200" y="247650"/>
            <a:ext cx="5333999"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2">
  <p:cSld name="Image 1/2">
    <p:spTree>
      <p:nvGrpSpPr>
        <p:cNvPr id="186" name="Shape 186"/>
        <p:cNvGrpSpPr/>
        <p:nvPr/>
      </p:nvGrpSpPr>
      <p:grpSpPr>
        <a:xfrm>
          <a:off x="0" y="0"/>
          <a:ext cx="0" cy="0"/>
          <a:chOff x="0" y="0"/>
          <a:chExt cx="0" cy="0"/>
        </a:xfrm>
      </p:grpSpPr>
      <p:sp>
        <p:nvSpPr>
          <p:cNvPr id="187" name="Google Shape;187;p39"/>
          <p:cNvSpPr txBox="1"/>
          <p:nvPr>
            <p:ph type="title"/>
          </p:nvPr>
        </p:nvSpPr>
        <p:spPr>
          <a:xfrm>
            <a:off x="457201" y="514351"/>
            <a:ext cx="3962400" cy="647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39"/>
          <p:cNvSpPr txBox="1"/>
          <p:nvPr>
            <p:ph idx="1" type="body"/>
          </p:nvPr>
        </p:nvSpPr>
        <p:spPr>
          <a:xfrm>
            <a:off x="4724400" y="0"/>
            <a:ext cx="441960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dk2"/>
              </a:buClr>
              <a:buSzPts val="2000"/>
              <a:buChar char="•"/>
              <a:defRPr sz="2000"/>
            </a:lvl1pPr>
            <a:lvl2pPr indent="-355600" lvl="1" marL="914400" algn="l">
              <a:lnSpc>
                <a:spcPct val="120000"/>
              </a:lnSpc>
              <a:spcBef>
                <a:spcPts val="600"/>
              </a:spcBef>
              <a:spcAft>
                <a:spcPts val="0"/>
              </a:spcAft>
              <a:buClr>
                <a:schemeClr val="dk2"/>
              </a:buClr>
              <a:buSzPts val="2000"/>
              <a:buChar char="•"/>
              <a:defRPr sz="2000"/>
            </a:lvl2pPr>
            <a:lvl3pPr indent="-355600" lvl="2" marL="1371600" algn="l">
              <a:lnSpc>
                <a:spcPct val="120000"/>
              </a:lnSpc>
              <a:spcBef>
                <a:spcPts val="600"/>
              </a:spcBef>
              <a:spcAft>
                <a:spcPts val="0"/>
              </a:spcAft>
              <a:buClr>
                <a:schemeClr val="dk2"/>
              </a:buClr>
              <a:buSzPts val="2000"/>
              <a:buChar char="•"/>
              <a:defRPr sz="2000"/>
            </a:lvl3pPr>
            <a:lvl4pPr indent="-355600" lvl="3" marL="1828800" algn="l">
              <a:lnSpc>
                <a:spcPct val="120000"/>
              </a:lnSpc>
              <a:spcBef>
                <a:spcPts val="600"/>
              </a:spcBef>
              <a:spcAft>
                <a:spcPts val="0"/>
              </a:spcAft>
              <a:buClr>
                <a:schemeClr val="dk2"/>
              </a:buClr>
              <a:buSzPts val="2000"/>
              <a:buChar char="•"/>
              <a:defRPr sz="2000"/>
            </a:lvl4pPr>
            <a:lvl5pPr indent="-355600" lvl="4" marL="2286000" algn="l">
              <a:lnSpc>
                <a:spcPct val="120000"/>
              </a:lnSpc>
              <a:spcBef>
                <a:spcPts val="600"/>
              </a:spcBef>
              <a:spcAft>
                <a:spcPts val="0"/>
              </a:spcAft>
              <a:buClr>
                <a:schemeClr val="dk2"/>
              </a:buClr>
              <a:buSzPts val="2000"/>
              <a:buChar char="•"/>
              <a:defRPr sz="2000"/>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89" name="Google Shape;189;p39"/>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9"/>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39"/>
          <p:cNvSpPr txBox="1"/>
          <p:nvPr>
            <p:ph idx="2" type="body"/>
          </p:nvPr>
        </p:nvSpPr>
        <p:spPr>
          <a:xfrm>
            <a:off x="457200" y="1276350"/>
            <a:ext cx="3962400" cy="3352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3" name="Google Shape;193;p39"/>
          <p:cNvSpPr txBox="1"/>
          <p:nvPr>
            <p:ph idx="3" type="body"/>
          </p:nvPr>
        </p:nvSpPr>
        <p:spPr>
          <a:xfrm>
            <a:off x="457200" y="247650"/>
            <a:ext cx="39624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2 dark">
  <p:cSld name="Image 1/2 dark">
    <p:bg>
      <p:bgPr>
        <a:solidFill>
          <a:schemeClr val="accent1"/>
        </a:solidFill>
      </p:bgPr>
    </p:bg>
    <p:spTree>
      <p:nvGrpSpPr>
        <p:cNvPr id="194" name="Shape 194"/>
        <p:cNvGrpSpPr/>
        <p:nvPr/>
      </p:nvGrpSpPr>
      <p:grpSpPr>
        <a:xfrm>
          <a:off x="0" y="0"/>
          <a:ext cx="0" cy="0"/>
          <a:chOff x="0" y="0"/>
          <a:chExt cx="0" cy="0"/>
        </a:xfrm>
      </p:grpSpPr>
      <p:sp>
        <p:nvSpPr>
          <p:cNvPr id="195" name="Google Shape;195;p40"/>
          <p:cNvSpPr txBox="1"/>
          <p:nvPr>
            <p:ph type="title"/>
          </p:nvPr>
        </p:nvSpPr>
        <p:spPr>
          <a:xfrm>
            <a:off x="457201" y="514351"/>
            <a:ext cx="3962400" cy="647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40"/>
          <p:cNvSpPr txBox="1"/>
          <p:nvPr>
            <p:ph idx="1" type="body"/>
          </p:nvPr>
        </p:nvSpPr>
        <p:spPr>
          <a:xfrm>
            <a:off x="4724400" y="0"/>
            <a:ext cx="441960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sz="2000">
                <a:solidFill>
                  <a:schemeClr val="lt1"/>
                </a:solidFill>
              </a:defRPr>
            </a:lvl1pPr>
            <a:lvl2pPr indent="-355600" lvl="1" marL="914400" algn="l">
              <a:lnSpc>
                <a:spcPct val="120000"/>
              </a:lnSpc>
              <a:spcBef>
                <a:spcPts val="600"/>
              </a:spcBef>
              <a:spcAft>
                <a:spcPts val="0"/>
              </a:spcAft>
              <a:buClr>
                <a:schemeClr val="lt1"/>
              </a:buClr>
              <a:buSzPts val="2000"/>
              <a:buChar char="•"/>
              <a:defRPr sz="2000">
                <a:solidFill>
                  <a:schemeClr val="lt1"/>
                </a:solidFill>
              </a:defRPr>
            </a:lvl2pPr>
            <a:lvl3pPr indent="-355600" lvl="2" marL="1371600" algn="l">
              <a:lnSpc>
                <a:spcPct val="120000"/>
              </a:lnSpc>
              <a:spcBef>
                <a:spcPts val="600"/>
              </a:spcBef>
              <a:spcAft>
                <a:spcPts val="0"/>
              </a:spcAft>
              <a:buClr>
                <a:schemeClr val="lt1"/>
              </a:buClr>
              <a:buSzPts val="2000"/>
              <a:buChar char="•"/>
              <a:defRPr sz="2000">
                <a:solidFill>
                  <a:schemeClr val="lt1"/>
                </a:solidFill>
              </a:defRPr>
            </a:lvl3pPr>
            <a:lvl4pPr indent="-355600" lvl="3" marL="1828800" algn="l">
              <a:lnSpc>
                <a:spcPct val="120000"/>
              </a:lnSpc>
              <a:spcBef>
                <a:spcPts val="600"/>
              </a:spcBef>
              <a:spcAft>
                <a:spcPts val="0"/>
              </a:spcAft>
              <a:buClr>
                <a:schemeClr val="lt1"/>
              </a:buClr>
              <a:buSzPts val="2000"/>
              <a:buChar char="•"/>
              <a:defRPr sz="2000">
                <a:solidFill>
                  <a:schemeClr val="lt1"/>
                </a:solidFill>
              </a:defRPr>
            </a:lvl4pPr>
            <a:lvl5pPr indent="-355600" lvl="4" marL="2286000" algn="l">
              <a:lnSpc>
                <a:spcPct val="120000"/>
              </a:lnSpc>
              <a:spcBef>
                <a:spcPts val="600"/>
              </a:spcBef>
              <a:spcAft>
                <a:spcPts val="0"/>
              </a:spcAft>
              <a:buClr>
                <a:schemeClr val="lt1"/>
              </a:buClr>
              <a:buSzPts val="2000"/>
              <a:buChar char="•"/>
              <a:defRPr sz="2000">
                <a:solidFill>
                  <a:schemeClr val="lt1"/>
                </a:solidFill>
              </a:defRPr>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97" name="Google Shape;197;p40"/>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40"/>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40"/>
          <p:cNvSpPr txBox="1"/>
          <p:nvPr>
            <p:ph idx="2" type="body"/>
          </p:nvPr>
        </p:nvSpPr>
        <p:spPr>
          <a:xfrm>
            <a:off x="457200" y="1276350"/>
            <a:ext cx="3962400" cy="335280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40"/>
          <p:cNvSpPr txBox="1"/>
          <p:nvPr>
            <p:ph idx="3" type="body"/>
          </p:nvPr>
        </p:nvSpPr>
        <p:spPr>
          <a:xfrm>
            <a:off x="457200" y="247650"/>
            <a:ext cx="39624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3">
  <p:cSld name="Image 2/3">
    <p:spTree>
      <p:nvGrpSpPr>
        <p:cNvPr id="202" name="Shape 202"/>
        <p:cNvGrpSpPr/>
        <p:nvPr/>
      </p:nvGrpSpPr>
      <p:grpSpPr>
        <a:xfrm>
          <a:off x="0" y="0"/>
          <a:ext cx="0" cy="0"/>
          <a:chOff x="0" y="0"/>
          <a:chExt cx="0" cy="0"/>
        </a:xfrm>
      </p:grpSpPr>
      <p:sp>
        <p:nvSpPr>
          <p:cNvPr id="203" name="Google Shape;203;p41"/>
          <p:cNvSpPr txBox="1"/>
          <p:nvPr>
            <p:ph type="title"/>
          </p:nvPr>
        </p:nvSpPr>
        <p:spPr>
          <a:xfrm>
            <a:off x="457200" y="514349"/>
            <a:ext cx="2571750" cy="98583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1"/>
          <p:cNvSpPr txBox="1"/>
          <p:nvPr>
            <p:ph idx="1" type="body"/>
          </p:nvPr>
        </p:nvSpPr>
        <p:spPr>
          <a:xfrm>
            <a:off x="3371850" y="0"/>
            <a:ext cx="577215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dk2"/>
              </a:buClr>
              <a:buSzPts val="2000"/>
              <a:buChar char="•"/>
              <a:defRPr sz="2000"/>
            </a:lvl1pPr>
            <a:lvl2pPr indent="-355600" lvl="1" marL="914400" algn="l">
              <a:lnSpc>
                <a:spcPct val="120000"/>
              </a:lnSpc>
              <a:spcBef>
                <a:spcPts val="600"/>
              </a:spcBef>
              <a:spcAft>
                <a:spcPts val="0"/>
              </a:spcAft>
              <a:buClr>
                <a:schemeClr val="dk2"/>
              </a:buClr>
              <a:buSzPts val="2000"/>
              <a:buChar char="•"/>
              <a:defRPr sz="2000"/>
            </a:lvl2pPr>
            <a:lvl3pPr indent="-355600" lvl="2" marL="1371600" algn="l">
              <a:lnSpc>
                <a:spcPct val="120000"/>
              </a:lnSpc>
              <a:spcBef>
                <a:spcPts val="600"/>
              </a:spcBef>
              <a:spcAft>
                <a:spcPts val="0"/>
              </a:spcAft>
              <a:buClr>
                <a:schemeClr val="dk2"/>
              </a:buClr>
              <a:buSzPts val="2000"/>
              <a:buChar char="•"/>
              <a:defRPr sz="2000"/>
            </a:lvl3pPr>
            <a:lvl4pPr indent="-355600" lvl="3" marL="1828800" algn="l">
              <a:lnSpc>
                <a:spcPct val="120000"/>
              </a:lnSpc>
              <a:spcBef>
                <a:spcPts val="600"/>
              </a:spcBef>
              <a:spcAft>
                <a:spcPts val="0"/>
              </a:spcAft>
              <a:buClr>
                <a:schemeClr val="dk2"/>
              </a:buClr>
              <a:buSzPts val="2000"/>
              <a:buChar char="•"/>
              <a:defRPr sz="2000"/>
            </a:lvl4pPr>
            <a:lvl5pPr indent="-355600" lvl="4" marL="2286000" algn="l">
              <a:lnSpc>
                <a:spcPct val="120000"/>
              </a:lnSpc>
              <a:spcBef>
                <a:spcPts val="600"/>
              </a:spcBef>
              <a:spcAft>
                <a:spcPts val="0"/>
              </a:spcAft>
              <a:buClr>
                <a:schemeClr val="dk2"/>
              </a:buClr>
              <a:buSzPts val="2000"/>
              <a:buChar char="•"/>
              <a:defRPr sz="2000"/>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05" name="Google Shape;205;p41"/>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41"/>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08" name="Google Shape;208;p41"/>
          <p:cNvSpPr txBox="1"/>
          <p:nvPr>
            <p:ph idx="2" type="body"/>
          </p:nvPr>
        </p:nvSpPr>
        <p:spPr>
          <a:xfrm>
            <a:off x="457200" y="1638300"/>
            <a:ext cx="2571750" cy="299085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dk2"/>
              </a:buClr>
              <a:buSzPts val="1600"/>
              <a:buNone/>
              <a:defRPr sz="1600"/>
            </a:lvl1pPr>
            <a:lvl2pPr indent="-228600" lvl="1" marL="914400" algn="l">
              <a:lnSpc>
                <a:spcPct val="120000"/>
              </a:lnSpc>
              <a:spcBef>
                <a:spcPts val="600"/>
              </a:spcBef>
              <a:spcAft>
                <a:spcPts val="0"/>
              </a:spcAft>
              <a:buClr>
                <a:schemeClr val="dk2"/>
              </a:buClr>
              <a:buSzPts val="1600"/>
              <a:buNone/>
              <a:defRPr sz="1600"/>
            </a:lvl2pPr>
            <a:lvl3pPr indent="-228600" lvl="2" marL="1371600" algn="l">
              <a:lnSpc>
                <a:spcPct val="120000"/>
              </a:lnSpc>
              <a:spcBef>
                <a:spcPts val="600"/>
              </a:spcBef>
              <a:spcAft>
                <a:spcPts val="0"/>
              </a:spcAft>
              <a:buClr>
                <a:schemeClr val="dk2"/>
              </a:buClr>
              <a:buSzPts val="1600"/>
              <a:buNone/>
              <a:defRPr sz="1600"/>
            </a:lvl3pPr>
            <a:lvl4pPr indent="-228600" lvl="3" marL="1828800" algn="l">
              <a:lnSpc>
                <a:spcPct val="120000"/>
              </a:lnSpc>
              <a:spcBef>
                <a:spcPts val="600"/>
              </a:spcBef>
              <a:spcAft>
                <a:spcPts val="0"/>
              </a:spcAft>
              <a:buClr>
                <a:schemeClr val="dk2"/>
              </a:buClr>
              <a:buSzPts val="1600"/>
              <a:buNone/>
              <a:defRPr sz="1600"/>
            </a:lvl4pPr>
            <a:lvl5pPr indent="-228600" lvl="4" marL="2286000" algn="l">
              <a:lnSpc>
                <a:spcPct val="120000"/>
              </a:lnSpc>
              <a:spcBef>
                <a:spcPts val="600"/>
              </a:spcBef>
              <a:spcAft>
                <a:spcPts val="0"/>
              </a:spcAft>
              <a:buClr>
                <a:schemeClr val="dk2"/>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9" name="Google Shape;209;p41"/>
          <p:cNvSpPr txBox="1"/>
          <p:nvPr>
            <p:ph idx="3" type="body"/>
          </p:nvPr>
        </p:nvSpPr>
        <p:spPr>
          <a:xfrm>
            <a:off x="457200" y="247650"/>
            <a:ext cx="257175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2/3 dark">
  <p:cSld name="Image 2/3 dark">
    <p:bg>
      <p:bgPr>
        <a:solidFill>
          <a:schemeClr val="accent1"/>
        </a:solidFill>
      </p:bgPr>
    </p:bg>
    <p:spTree>
      <p:nvGrpSpPr>
        <p:cNvPr id="210" name="Shape 210"/>
        <p:cNvGrpSpPr/>
        <p:nvPr/>
      </p:nvGrpSpPr>
      <p:grpSpPr>
        <a:xfrm>
          <a:off x="0" y="0"/>
          <a:ext cx="0" cy="0"/>
          <a:chOff x="0" y="0"/>
          <a:chExt cx="0" cy="0"/>
        </a:xfrm>
      </p:grpSpPr>
      <p:sp>
        <p:nvSpPr>
          <p:cNvPr id="211" name="Google Shape;211;p42"/>
          <p:cNvSpPr txBox="1"/>
          <p:nvPr>
            <p:ph type="title"/>
          </p:nvPr>
        </p:nvSpPr>
        <p:spPr>
          <a:xfrm>
            <a:off x="457200" y="514349"/>
            <a:ext cx="2571750" cy="985837"/>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42"/>
          <p:cNvSpPr txBox="1"/>
          <p:nvPr>
            <p:ph idx="1" type="body"/>
          </p:nvPr>
        </p:nvSpPr>
        <p:spPr>
          <a:xfrm>
            <a:off x="3371850" y="0"/>
            <a:ext cx="5772150" cy="462915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sz="2000">
                <a:solidFill>
                  <a:schemeClr val="lt1"/>
                </a:solidFill>
              </a:defRPr>
            </a:lvl1pPr>
            <a:lvl2pPr indent="-355600" lvl="1" marL="914400" algn="l">
              <a:lnSpc>
                <a:spcPct val="120000"/>
              </a:lnSpc>
              <a:spcBef>
                <a:spcPts val="600"/>
              </a:spcBef>
              <a:spcAft>
                <a:spcPts val="0"/>
              </a:spcAft>
              <a:buClr>
                <a:schemeClr val="lt1"/>
              </a:buClr>
              <a:buSzPts val="2000"/>
              <a:buChar char="•"/>
              <a:defRPr sz="2000">
                <a:solidFill>
                  <a:schemeClr val="lt1"/>
                </a:solidFill>
              </a:defRPr>
            </a:lvl2pPr>
            <a:lvl3pPr indent="-355600" lvl="2" marL="1371600" algn="l">
              <a:lnSpc>
                <a:spcPct val="120000"/>
              </a:lnSpc>
              <a:spcBef>
                <a:spcPts val="600"/>
              </a:spcBef>
              <a:spcAft>
                <a:spcPts val="0"/>
              </a:spcAft>
              <a:buClr>
                <a:schemeClr val="lt1"/>
              </a:buClr>
              <a:buSzPts val="2000"/>
              <a:buChar char="•"/>
              <a:defRPr sz="2000">
                <a:solidFill>
                  <a:schemeClr val="lt1"/>
                </a:solidFill>
              </a:defRPr>
            </a:lvl3pPr>
            <a:lvl4pPr indent="-355600" lvl="3" marL="1828800" algn="l">
              <a:lnSpc>
                <a:spcPct val="120000"/>
              </a:lnSpc>
              <a:spcBef>
                <a:spcPts val="600"/>
              </a:spcBef>
              <a:spcAft>
                <a:spcPts val="0"/>
              </a:spcAft>
              <a:buClr>
                <a:schemeClr val="lt1"/>
              </a:buClr>
              <a:buSzPts val="2000"/>
              <a:buChar char="•"/>
              <a:defRPr sz="2000">
                <a:solidFill>
                  <a:schemeClr val="lt1"/>
                </a:solidFill>
              </a:defRPr>
            </a:lvl4pPr>
            <a:lvl5pPr indent="-355600" lvl="4" marL="2286000" algn="l">
              <a:lnSpc>
                <a:spcPct val="120000"/>
              </a:lnSpc>
              <a:spcBef>
                <a:spcPts val="600"/>
              </a:spcBef>
              <a:spcAft>
                <a:spcPts val="0"/>
              </a:spcAft>
              <a:buClr>
                <a:schemeClr val="lt1"/>
              </a:buClr>
              <a:buSzPts val="2000"/>
              <a:buChar char="•"/>
              <a:defRPr sz="2000">
                <a:solidFill>
                  <a:schemeClr val="lt1"/>
                </a:solidFill>
              </a:defRPr>
            </a:lvl5pPr>
            <a:lvl6pPr indent="-323850" lvl="5" marL="2743200" algn="l">
              <a:lnSpc>
                <a:spcPct val="90000"/>
              </a:lnSpc>
              <a:spcBef>
                <a:spcPts val="600"/>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213" name="Google Shape;213;p42"/>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42"/>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42"/>
          <p:cNvSpPr txBox="1"/>
          <p:nvPr>
            <p:ph idx="2" type="body"/>
          </p:nvPr>
        </p:nvSpPr>
        <p:spPr>
          <a:xfrm>
            <a:off x="457200" y="1638300"/>
            <a:ext cx="2571750" cy="299085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1"/>
              </a:buClr>
              <a:buSzPts val="1600"/>
              <a:buNone/>
              <a:defRPr sz="1600">
                <a:solidFill>
                  <a:schemeClr val="lt1"/>
                </a:solidFill>
              </a:defRPr>
            </a:lvl1pPr>
            <a:lvl2pPr indent="-228600" lvl="1" marL="914400" algn="l">
              <a:lnSpc>
                <a:spcPct val="120000"/>
              </a:lnSpc>
              <a:spcBef>
                <a:spcPts val="600"/>
              </a:spcBef>
              <a:spcAft>
                <a:spcPts val="0"/>
              </a:spcAft>
              <a:buClr>
                <a:schemeClr val="lt1"/>
              </a:buClr>
              <a:buSzPts val="1600"/>
              <a:buNone/>
              <a:defRPr sz="1600">
                <a:solidFill>
                  <a:schemeClr val="lt1"/>
                </a:solidFill>
              </a:defRPr>
            </a:lvl2pPr>
            <a:lvl3pPr indent="-228600" lvl="2" marL="1371600" algn="l">
              <a:lnSpc>
                <a:spcPct val="120000"/>
              </a:lnSpc>
              <a:spcBef>
                <a:spcPts val="600"/>
              </a:spcBef>
              <a:spcAft>
                <a:spcPts val="0"/>
              </a:spcAft>
              <a:buClr>
                <a:schemeClr val="lt1"/>
              </a:buClr>
              <a:buSzPts val="1600"/>
              <a:buNone/>
              <a:defRPr sz="1600">
                <a:solidFill>
                  <a:schemeClr val="lt1"/>
                </a:solidFill>
              </a:defRPr>
            </a:lvl3pPr>
            <a:lvl4pPr indent="-228600" lvl="3" marL="1828800" algn="l">
              <a:lnSpc>
                <a:spcPct val="120000"/>
              </a:lnSpc>
              <a:spcBef>
                <a:spcPts val="600"/>
              </a:spcBef>
              <a:spcAft>
                <a:spcPts val="0"/>
              </a:spcAft>
              <a:buClr>
                <a:schemeClr val="lt1"/>
              </a:buClr>
              <a:buSzPts val="1600"/>
              <a:buNone/>
              <a:defRPr sz="1600">
                <a:solidFill>
                  <a:schemeClr val="lt1"/>
                </a:solidFill>
              </a:defRPr>
            </a:lvl4pPr>
            <a:lvl5pPr indent="-228600" lvl="4" marL="2286000" algn="l">
              <a:lnSpc>
                <a:spcPct val="120000"/>
              </a:lnSpc>
              <a:spcBef>
                <a:spcPts val="600"/>
              </a:spcBef>
              <a:spcAft>
                <a:spcPts val="0"/>
              </a:spcAft>
              <a:buClr>
                <a:schemeClr val="lt1"/>
              </a:buClr>
              <a:buSzPts val="1600"/>
              <a:buNone/>
              <a:defRPr sz="16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7" name="Google Shape;217;p42"/>
          <p:cNvSpPr txBox="1"/>
          <p:nvPr>
            <p:ph idx="3" type="body"/>
          </p:nvPr>
        </p:nvSpPr>
        <p:spPr>
          <a:xfrm>
            <a:off x="457200" y="247650"/>
            <a:ext cx="257175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de">
  <p:cSld name="Image Wide">
    <p:spTree>
      <p:nvGrpSpPr>
        <p:cNvPr id="218" name="Shape 218"/>
        <p:cNvGrpSpPr/>
        <p:nvPr/>
      </p:nvGrpSpPr>
      <p:grpSpPr>
        <a:xfrm>
          <a:off x="0" y="0"/>
          <a:ext cx="0" cy="0"/>
          <a:chOff x="0" y="0"/>
          <a:chExt cx="0" cy="0"/>
        </a:xfrm>
      </p:grpSpPr>
      <p:sp>
        <p:nvSpPr>
          <p:cNvPr id="219" name="Google Shape;219;p43"/>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43"/>
          <p:cNvSpPr txBox="1"/>
          <p:nvPr>
            <p:ph idx="1" type="body"/>
          </p:nvPr>
        </p:nvSpPr>
        <p:spPr>
          <a:xfrm>
            <a:off x="0" y="1276351"/>
            <a:ext cx="9144000" cy="3352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1" name="Google Shape;221;p43"/>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43"/>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24" name="Google Shape;224;p43"/>
          <p:cNvSpPr txBox="1"/>
          <p:nvPr>
            <p:ph idx="2"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de dark">
  <p:cSld name="Image Wide dark">
    <p:bg>
      <p:bgPr>
        <a:solidFill>
          <a:schemeClr val="accent1"/>
        </a:solidFill>
      </p:bgPr>
    </p:bg>
    <p:spTree>
      <p:nvGrpSpPr>
        <p:cNvPr id="225" name="Shape 225"/>
        <p:cNvGrpSpPr/>
        <p:nvPr/>
      </p:nvGrpSpPr>
      <p:grpSpPr>
        <a:xfrm>
          <a:off x="0" y="0"/>
          <a:ext cx="0" cy="0"/>
          <a:chOff x="0" y="0"/>
          <a:chExt cx="0" cy="0"/>
        </a:xfrm>
      </p:grpSpPr>
      <p:sp>
        <p:nvSpPr>
          <p:cNvPr id="226" name="Google Shape;226;p44"/>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44"/>
          <p:cNvSpPr txBox="1"/>
          <p:nvPr>
            <p:ph idx="1" type="body"/>
          </p:nvPr>
        </p:nvSpPr>
        <p:spPr>
          <a:xfrm>
            <a:off x="0" y="1276351"/>
            <a:ext cx="9144000" cy="335280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Clr>
                <a:schemeClr val="lt1"/>
              </a:buClr>
              <a:buSzPts val="2000"/>
              <a:buChar char="•"/>
              <a:defRPr>
                <a:solidFill>
                  <a:schemeClr val="lt1"/>
                </a:solidFill>
              </a:defRPr>
            </a:lvl1pPr>
            <a:lvl2pPr indent="-355600" lvl="1" marL="914400" algn="l">
              <a:lnSpc>
                <a:spcPct val="120000"/>
              </a:lnSpc>
              <a:spcBef>
                <a:spcPts val="600"/>
              </a:spcBef>
              <a:spcAft>
                <a:spcPts val="0"/>
              </a:spcAft>
              <a:buClr>
                <a:schemeClr val="lt1"/>
              </a:buClr>
              <a:buSzPts val="2000"/>
              <a:buChar char="•"/>
              <a:defRPr>
                <a:solidFill>
                  <a:schemeClr val="lt1"/>
                </a:solidFill>
              </a:defRPr>
            </a:lvl2pPr>
            <a:lvl3pPr indent="-355600" lvl="2" marL="1371600" algn="l">
              <a:lnSpc>
                <a:spcPct val="120000"/>
              </a:lnSpc>
              <a:spcBef>
                <a:spcPts val="600"/>
              </a:spcBef>
              <a:spcAft>
                <a:spcPts val="0"/>
              </a:spcAft>
              <a:buClr>
                <a:schemeClr val="lt1"/>
              </a:buClr>
              <a:buSzPts val="2000"/>
              <a:buChar char="•"/>
              <a:defRPr>
                <a:solidFill>
                  <a:schemeClr val="lt1"/>
                </a:solidFill>
              </a:defRPr>
            </a:lvl3pPr>
            <a:lvl4pPr indent="-355600" lvl="3" marL="1828800" algn="l">
              <a:lnSpc>
                <a:spcPct val="120000"/>
              </a:lnSpc>
              <a:spcBef>
                <a:spcPts val="600"/>
              </a:spcBef>
              <a:spcAft>
                <a:spcPts val="0"/>
              </a:spcAft>
              <a:buClr>
                <a:schemeClr val="lt1"/>
              </a:buClr>
              <a:buSzPts val="2000"/>
              <a:buChar char="•"/>
              <a:defRPr>
                <a:solidFill>
                  <a:schemeClr val="lt1"/>
                </a:solidFill>
              </a:defRPr>
            </a:lvl4pPr>
            <a:lvl5pPr indent="-355600" lvl="4" marL="2286000" algn="l">
              <a:lnSpc>
                <a:spcPct val="120000"/>
              </a:lnSpc>
              <a:spcBef>
                <a:spcPts val="600"/>
              </a:spcBef>
              <a:spcAft>
                <a:spcPts val="0"/>
              </a:spcAft>
              <a:buClr>
                <a:schemeClr val="lt1"/>
              </a:buClr>
              <a:buSzPts val="20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8" name="Google Shape;228;p44"/>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4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44"/>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44"/>
          <p:cNvSpPr txBox="1"/>
          <p:nvPr>
            <p:ph idx="2"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rgbClr val="C3DCF3"/>
              </a:buClr>
              <a:buSzPts val="1200"/>
              <a:buNone/>
              <a:defRPr b="1" sz="1200" cap="none">
                <a:solidFill>
                  <a:srgbClr val="C3DCF3"/>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2">
  <p:cSld name="Split 1/2">
    <p:spTree>
      <p:nvGrpSpPr>
        <p:cNvPr id="232" name="Shape 232"/>
        <p:cNvGrpSpPr/>
        <p:nvPr/>
      </p:nvGrpSpPr>
      <p:grpSpPr>
        <a:xfrm>
          <a:off x="0" y="0"/>
          <a:ext cx="0" cy="0"/>
          <a:chOff x="0" y="0"/>
          <a:chExt cx="0" cy="0"/>
        </a:xfrm>
      </p:grpSpPr>
      <p:sp>
        <p:nvSpPr>
          <p:cNvPr id="233" name="Google Shape;233;p45"/>
          <p:cNvSpPr/>
          <p:nvPr/>
        </p:nvSpPr>
        <p:spPr>
          <a:xfrm>
            <a:off x="4724400" y="0"/>
            <a:ext cx="44196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Source Sans Pro"/>
              <a:ea typeface="Source Sans Pro"/>
              <a:cs typeface="Source Sans Pro"/>
              <a:sym typeface="Source Sans Pro"/>
            </a:endParaRPr>
          </a:p>
        </p:txBody>
      </p:sp>
      <p:sp>
        <p:nvSpPr>
          <p:cNvPr id="234" name="Google Shape;234;p45"/>
          <p:cNvSpPr txBox="1"/>
          <p:nvPr>
            <p:ph type="title"/>
          </p:nvPr>
        </p:nvSpPr>
        <p:spPr>
          <a:xfrm>
            <a:off x="457201" y="514351"/>
            <a:ext cx="3962400" cy="647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45"/>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45"/>
          <p:cNvSpPr txBox="1"/>
          <p:nvPr>
            <p:ph idx="11" type="ftr"/>
          </p:nvPr>
        </p:nvSpPr>
        <p:spPr>
          <a:xfrm>
            <a:off x="2514600" y="4767263"/>
            <a:ext cx="19050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45"/>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45"/>
          <p:cNvSpPr txBox="1"/>
          <p:nvPr>
            <p:ph idx="1" type="body"/>
          </p:nvPr>
        </p:nvSpPr>
        <p:spPr>
          <a:xfrm>
            <a:off x="457200" y="1276350"/>
            <a:ext cx="3962400" cy="3352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9" name="Google Shape;239;p45"/>
          <p:cNvSpPr txBox="1"/>
          <p:nvPr>
            <p:ph idx="2" type="body"/>
          </p:nvPr>
        </p:nvSpPr>
        <p:spPr>
          <a:xfrm>
            <a:off x="457200" y="247650"/>
            <a:ext cx="39624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0" name="Google Shape;240;p45"/>
          <p:cNvSpPr txBox="1"/>
          <p:nvPr>
            <p:ph idx="3" type="body"/>
          </p:nvPr>
        </p:nvSpPr>
        <p:spPr>
          <a:xfrm>
            <a:off x="5069710" y="514350"/>
            <a:ext cx="3617089"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228600" lvl="1" marL="914400" algn="l">
              <a:lnSpc>
                <a:spcPct val="120000"/>
              </a:lnSpc>
              <a:spcBef>
                <a:spcPts val="600"/>
              </a:spcBef>
              <a:spcAft>
                <a:spcPts val="0"/>
              </a:spcAft>
              <a:buClr>
                <a:schemeClr val="lt1"/>
              </a:buClr>
              <a:buSzPts val="2000"/>
              <a:buNone/>
              <a:defRPr>
                <a:solidFill>
                  <a:schemeClr val="lt1"/>
                </a:solidFill>
              </a:defRPr>
            </a:lvl2pPr>
            <a:lvl3pPr indent="-228600" lvl="2" marL="1371600" algn="l">
              <a:lnSpc>
                <a:spcPct val="120000"/>
              </a:lnSpc>
              <a:spcBef>
                <a:spcPts val="600"/>
              </a:spcBef>
              <a:spcAft>
                <a:spcPts val="0"/>
              </a:spcAft>
              <a:buClr>
                <a:schemeClr val="lt1"/>
              </a:buClr>
              <a:buSzPts val="2000"/>
              <a:buNone/>
              <a:defRPr>
                <a:solidFill>
                  <a:schemeClr val="lt1"/>
                </a:solidFill>
              </a:defRPr>
            </a:lvl3pPr>
            <a:lvl4pPr indent="-228600" lvl="3" marL="1828800" algn="l">
              <a:lnSpc>
                <a:spcPct val="120000"/>
              </a:lnSpc>
              <a:spcBef>
                <a:spcPts val="600"/>
              </a:spcBef>
              <a:spcAft>
                <a:spcPts val="0"/>
              </a:spcAft>
              <a:buClr>
                <a:schemeClr val="lt1"/>
              </a:buClr>
              <a:buSzPts val="2000"/>
              <a:buNone/>
              <a:defRPr>
                <a:solidFill>
                  <a:schemeClr val="lt1"/>
                </a:solidFill>
              </a:defRPr>
            </a:lvl4pPr>
            <a:lvl5pPr indent="-228600" lvl="4" marL="2286000" algn="l">
              <a:lnSpc>
                <a:spcPct val="120000"/>
              </a:lnSpc>
              <a:spcBef>
                <a:spcPts val="600"/>
              </a:spcBef>
              <a:spcAft>
                <a:spcPts val="0"/>
              </a:spcAft>
              <a:buClr>
                <a:schemeClr val="lt1"/>
              </a:buClr>
              <a:buSzPts val="20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1/3">
  <p:cSld name="Split 1/3">
    <p:spTree>
      <p:nvGrpSpPr>
        <p:cNvPr id="241" name="Shape 241"/>
        <p:cNvGrpSpPr/>
        <p:nvPr/>
      </p:nvGrpSpPr>
      <p:grpSpPr>
        <a:xfrm>
          <a:off x="0" y="0"/>
          <a:ext cx="0" cy="0"/>
          <a:chOff x="0" y="0"/>
          <a:chExt cx="0" cy="0"/>
        </a:xfrm>
      </p:grpSpPr>
      <p:sp>
        <p:nvSpPr>
          <p:cNvPr id="242" name="Google Shape;242;p46"/>
          <p:cNvSpPr/>
          <p:nvPr/>
        </p:nvSpPr>
        <p:spPr>
          <a:xfrm>
            <a:off x="3352800" y="0"/>
            <a:ext cx="57912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Source Sans Pro"/>
              <a:ea typeface="Source Sans Pro"/>
              <a:cs typeface="Source Sans Pro"/>
              <a:sym typeface="Source Sans Pro"/>
            </a:endParaRPr>
          </a:p>
        </p:txBody>
      </p:sp>
      <p:sp>
        <p:nvSpPr>
          <p:cNvPr id="243" name="Google Shape;243;p46"/>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46"/>
          <p:cNvSpPr txBox="1"/>
          <p:nvPr>
            <p:ph idx="11" type="ftr"/>
          </p:nvPr>
        </p:nvSpPr>
        <p:spPr>
          <a:xfrm>
            <a:off x="3692324" y="4767263"/>
            <a:ext cx="2403676"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46"/>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46"/>
          <p:cNvSpPr txBox="1"/>
          <p:nvPr>
            <p:ph idx="1" type="body"/>
          </p:nvPr>
        </p:nvSpPr>
        <p:spPr>
          <a:xfrm>
            <a:off x="3692324" y="514350"/>
            <a:ext cx="4994475"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228600" lvl="1" marL="914400" algn="l">
              <a:lnSpc>
                <a:spcPct val="120000"/>
              </a:lnSpc>
              <a:spcBef>
                <a:spcPts val="600"/>
              </a:spcBef>
              <a:spcAft>
                <a:spcPts val="0"/>
              </a:spcAft>
              <a:buClr>
                <a:schemeClr val="lt1"/>
              </a:buClr>
              <a:buSzPts val="2000"/>
              <a:buNone/>
              <a:defRPr>
                <a:solidFill>
                  <a:schemeClr val="lt1"/>
                </a:solidFill>
              </a:defRPr>
            </a:lvl2pPr>
            <a:lvl3pPr indent="-228600" lvl="2" marL="1371600" algn="l">
              <a:lnSpc>
                <a:spcPct val="120000"/>
              </a:lnSpc>
              <a:spcBef>
                <a:spcPts val="600"/>
              </a:spcBef>
              <a:spcAft>
                <a:spcPts val="0"/>
              </a:spcAft>
              <a:buClr>
                <a:schemeClr val="lt1"/>
              </a:buClr>
              <a:buSzPts val="2000"/>
              <a:buNone/>
              <a:defRPr>
                <a:solidFill>
                  <a:schemeClr val="lt1"/>
                </a:solidFill>
              </a:defRPr>
            </a:lvl3pPr>
            <a:lvl4pPr indent="-228600" lvl="3" marL="1828800" algn="l">
              <a:lnSpc>
                <a:spcPct val="120000"/>
              </a:lnSpc>
              <a:spcBef>
                <a:spcPts val="600"/>
              </a:spcBef>
              <a:spcAft>
                <a:spcPts val="0"/>
              </a:spcAft>
              <a:buClr>
                <a:schemeClr val="lt1"/>
              </a:buClr>
              <a:buSzPts val="2000"/>
              <a:buNone/>
              <a:defRPr>
                <a:solidFill>
                  <a:schemeClr val="lt1"/>
                </a:solidFill>
              </a:defRPr>
            </a:lvl4pPr>
            <a:lvl5pPr indent="-228600" lvl="4" marL="2286000" algn="l">
              <a:lnSpc>
                <a:spcPct val="120000"/>
              </a:lnSpc>
              <a:spcBef>
                <a:spcPts val="600"/>
              </a:spcBef>
              <a:spcAft>
                <a:spcPts val="0"/>
              </a:spcAft>
              <a:buClr>
                <a:schemeClr val="lt1"/>
              </a:buClr>
              <a:buSzPts val="20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7" name="Google Shape;247;p46"/>
          <p:cNvSpPr txBox="1"/>
          <p:nvPr>
            <p:ph type="title"/>
          </p:nvPr>
        </p:nvSpPr>
        <p:spPr>
          <a:xfrm>
            <a:off x="457200" y="514350"/>
            <a:ext cx="2571750" cy="6477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46"/>
          <p:cNvSpPr txBox="1"/>
          <p:nvPr>
            <p:ph idx="2" type="body"/>
          </p:nvPr>
        </p:nvSpPr>
        <p:spPr>
          <a:xfrm>
            <a:off x="457200" y="1276350"/>
            <a:ext cx="2571750" cy="335279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dk2"/>
              </a:buClr>
              <a:buSzPts val="1400"/>
              <a:buNone/>
              <a:defRPr sz="1400"/>
            </a:lvl1pPr>
            <a:lvl2pPr indent="-228600" lvl="1" marL="914400" algn="l">
              <a:lnSpc>
                <a:spcPct val="120000"/>
              </a:lnSpc>
              <a:spcBef>
                <a:spcPts val="600"/>
              </a:spcBef>
              <a:spcAft>
                <a:spcPts val="0"/>
              </a:spcAft>
              <a:buClr>
                <a:schemeClr val="dk2"/>
              </a:buClr>
              <a:buSzPts val="1400"/>
              <a:buNone/>
              <a:defRPr sz="1400"/>
            </a:lvl2pPr>
            <a:lvl3pPr indent="-228600" lvl="2" marL="1371600" algn="l">
              <a:lnSpc>
                <a:spcPct val="120000"/>
              </a:lnSpc>
              <a:spcBef>
                <a:spcPts val="600"/>
              </a:spcBef>
              <a:spcAft>
                <a:spcPts val="0"/>
              </a:spcAft>
              <a:buClr>
                <a:schemeClr val="dk2"/>
              </a:buClr>
              <a:buSzPts val="1400"/>
              <a:buNone/>
              <a:defRPr sz="1400"/>
            </a:lvl3pPr>
            <a:lvl4pPr indent="-228600" lvl="3" marL="1828800" algn="l">
              <a:lnSpc>
                <a:spcPct val="120000"/>
              </a:lnSpc>
              <a:spcBef>
                <a:spcPts val="600"/>
              </a:spcBef>
              <a:spcAft>
                <a:spcPts val="0"/>
              </a:spcAft>
              <a:buClr>
                <a:schemeClr val="dk2"/>
              </a:buClr>
              <a:buSzPts val="1400"/>
              <a:buNone/>
              <a:defRPr sz="1400"/>
            </a:lvl4pPr>
            <a:lvl5pPr indent="-228600" lvl="4" marL="2286000" algn="l">
              <a:lnSpc>
                <a:spcPct val="120000"/>
              </a:lnSpc>
              <a:spcBef>
                <a:spcPts val="600"/>
              </a:spcBef>
              <a:spcAft>
                <a:spcPts val="0"/>
              </a:spcAft>
              <a:buClr>
                <a:schemeClr val="dk2"/>
              </a:buClr>
              <a:buSzPts val="1400"/>
              <a:buNone/>
              <a:defRPr sz="14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9" name="Google Shape;249;p46"/>
          <p:cNvSpPr txBox="1"/>
          <p:nvPr>
            <p:ph idx="3" type="body"/>
          </p:nvPr>
        </p:nvSpPr>
        <p:spPr>
          <a:xfrm>
            <a:off x="457200" y="247650"/>
            <a:ext cx="257175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plit 2/3">
  <p:cSld name="1_Split 2/3">
    <p:spTree>
      <p:nvGrpSpPr>
        <p:cNvPr id="26" name="Shape 26"/>
        <p:cNvGrpSpPr/>
        <p:nvPr/>
      </p:nvGrpSpPr>
      <p:grpSpPr>
        <a:xfrm>
          <a:off x="0" y="0"/>
          <a:ext cx="0" cy="0"/>
          <a:chOff x="0" y="0"/>
          <a:chExt cx="0" cy="0"/>
        </a:xfrm>
      </p:grpSpPr>
      <p:sp>
        <p:nvSpPr>
          <p:cNvPr id="27" name="Google Shape;27;p19"/>
          <p:cNvSpPr/>
          <p:nvPr/>
        </p:nvSpPr>
        <p:spPr>
          <a:xfrm>
            <a:off x="5791200" y="0"/>
            <a:ext cx="33528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Source Sans Pro"/>
              <a:ea typeface="Source Sans Pro"/>
              <a:cs typeface="Source Sans Pro"/>
              <a:sym typeface="Source Sans Pro"/>
            </a:endParaRPr>
          </a:p>
        </p:txBody>
      </p:sp>
      <p:sp>
        <p:nvSpPr>
          <p:cNvPr id="28" name="Google Shape;28;p19"/>
          <p:cNvSpPr txBox="1"/>
          <p:nvPr>
            <p:ph type="title"/>
          </p:nvPr>
        </p:nvSpPr>
        <p:spPr>
          <a:xfrm>
            <a:off x="457201" y="514351"/>
            <a:ext cx="4994476" cy="647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
          <p:cNvSpPr txBox="1"/>
          <p:nvPr>
            <p:ph idx="11" type="ftr"/>
          </p:nvPr>
        </p:nvSpPr>
        <p:spPr>
          <a:xfrm>
            <a:off x="3048000" y="4767263"/>
            <a:ext cx="2403676"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19"/>
          <p:cNvSpPr txBox="1"/>
          <p:nvPr>
            <p:ph idx="1" type="body"/>
          </p:nvPr>
        </p:nvSpPr>
        <p:spPr>
          <a:xfrm>
            <a:off x="457200" y="1276350"/>
            <a:ext cx="4994476" cy="33528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19"/>
          <p:cNvSpPr txBox="1"/>
          <p:nvPr>
            <p:ph idx="2" type="body"/>
          </p:nvPr>
        </p:nvSpPr>
        <p:spPr>
          <a:xfrm>
            <a:off x="457200" y="247650"/>
            <a:ext cx="4994476"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 name="Google Shape;34;p19"/>
          <p:cNvSpPr txBox="1"/>
          <p:nvPr>
            <p:ph idx="3" type="body"/>
          </p:nvPr>
        </p:nvSpPr>
        <p:spPr>
          <a:xfrm>
            <a:off x="6096000" y="514350"/>
            <a:ext cx="2590799" cy="41148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228600" lvl="1" marL="914400" algn="l">
              <a:lnSpc>
                <a:spcPct val="120000"/>
              </a:lnSpc>
              <a:spcBef>
                <a:spcPts val="600"/>
              </a:spcBef>
              <a:spcAft>
                <a:spcPts val="0"/>
              </a:spcAft>
              <a:buClr>
                <a:schemeClr val="lt1"/>
              </a:buClr>
              <a:buSzPts val="2000"/>
              <a:buNone/>
              <a:defRPr>
                <a:solidFill>
                  <a:schemeClr val="lt1"/>
                </a:solidFill>
              </a:defRPr>
            </a:lvl2pPr>
            <a:lvl3pPr indent="-228600" lvl="2" marL="1371600" algn="l">
              <a:lnSpc>
                <a:spcPct val="120000"/>
              </a:lnSpc>
              <a:spcBef>
                <a:spcPts val="600"/>
              </a:spcBef>
              <a:spcAft>
                <a:spcPts val="0"/>
              </a:spcAft>
              <a:buClr>
                <a:schemeClr val="lt1"/>
              </a:buClr>
              <a:buSzPts val="2000"/>
              <a:buNone/>
              <a:defRPr>
                <a:solidFill>
                  <a:schemeClr val="lt1"/>
                </a:solidFill>
              </a:defRPr>
            </a:lvl3pPr>
            <a:lvl4pPr indent="-228600" lvl="3" marL="1828800" algn="l">
              <a:lnSpc>
                <a:spcPct val="120000"/>
              </a:lnSpc>
              <a:spcBef>
                <a:spcPts val="600"/>
              </a:spcBef>
              <a:spcAft>
                <a:spcPts val="0"/>
              </a:spcAft>
              <a:buClr>
                <a:schemeClr val="lt1"/>
              </a:buClr>
              <a:buSzPts val="2000"/>
              <a:buNone/>
              <a:defRPr>
                <a:solidFill>
                  <a:schemeClr val="lt1"/>
                </a:solidFill>
              </a:defRPr>
            </a:lvl4pPr>
            <a:lvl5pPr indent="-228600" lvl="4" marL="2286000" algn="l">
              <a:lnSpc>
                <a:spcPct val="120000"/>
              </a:lnSpc>
              <a:spcBef>
                <a:spcPts val="600"/>
              </a:spcBef>
              <a:spcAft>
                <a:spcPts val="0"/>
              </a:spcAft>
              <a:buClr>
                <a:schemeClr val="lt1"/>
              </a:buClr>
              <a:buSzPts val="20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 name="Shape 250"/>
        <p:cNvGrpSpPr/>
        <p:nvPr/>
      </p:nvGrpSpPr>
      <p:grpSpPr>
        <a:xfrm>
          <a:off x="0" y="0"/>
          <a:ext cx="0" cy="0"/>
          <a:chOff x="0" y="0"/>
          <a:chExt cx="0" cy="0"/>
        </a:xfrm>
      </p:grpSpPr>
      <p:sp>
        <p:nvSpPr>
          <p:cNvPr id="251" name="Google Shape;251;p47"/>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4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47"/>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254" name="Shape 254"/>
        <p:cNvGrpSpPr/>
        <p:nvPr/>
      </p:nvGrpSpPr>
      <p:grpSpPr>
        <a:xfrm>
          <a:off x="0" y="0"/>
          <a:ext cx="0" cy="0"/>
          <a:chOff x="0" y="0"/>
          <a:chExt cx="0" cy="0"/>
        </a:xfrm>
      </p:grpSpPr>
      <p:sp>
        <p:nvSpPr>
          <p:cNvPr id="255" name="Google Shape;255;p48"/>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4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48"/>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8" name="Shape 258"/>
        <p:cNvGrpSpPr/>
        <p:nvPr/>
      </p:nvGrpSpPr>
      <p:grpSpPr>
        <a:xfrm>
          <a:off x="0" y="0"/>
          <a:ext cx="0" cy="0"/>
          <a:chOff x="0" y="0"/>
          <a:chExt cx="0" cy="0"/>
        </a:xfrm>
      </p:grpSpPr>
      <p:pic>
        <p:nvPicPr>
          <p:cNvPr descr="&quot;&quot;" id="259" name="Google Shape;259;p49"/>
          <p:cNvPicPr preferRelativeResize="0"/>
          <p:nvPr/>
        </p:nvPicPr>
        <p:blipFill rotWithShape="1">
          <a:blip r:embed="rId2">
            <a:alphaModFix/>
          </a:blip>
          <a:srcRect b="0" l="0" r="0" t="0"/>
          <a:stretch/>
        </p:blipFill>
        <p:spPr>
          <a:xfrm>
            <a:off x="1" y="1"/>
            <a:ext cx="3222783" cy="2350727"/>
          </a:xfrm>
          <a:prstGeom prst="rect">
            <a:avLst/>
          </a:prstGeom>
          <a:noFill/>
          <a:ln>
            <a:noFill/>
          </a:ln>
        </p:spPr>
      </p:pic>
      <p:sp>
        <p:nvSpPr>
          <p:cNvPr id="260" name="Google Shape;260;p49"/>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49"/>
          <p:cNvSpPr txBox="1"/>
          <p:nvPr>
            <p:ph idx="12" type="sldNum"/>
          </p:nvPr>
        </p:nvSpPr>
        <p:spPr>
          <a:xfrm>
            <a:off x="6457950" y="4521217"/>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62" name="Google Shape;262;p49"/>
          <p:cNvSpPr txBox="1"/>
          <p:nvPr>
            <p:ph idx="11" type="ftr"/>
          </p:nvPr>
        </p:nvSpPr>
        <p:spPr>
          <a:xfrm>
            <a:off x="3028950" y="4521217"/>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quot;&quot;" id="263" name="Google Shape;263;p49"/>
          <p:cNvPicPr preferRelativeResize="0"/>
          <p:nvPr/>
        </p:nvPicPr>
        <p:blipFill rotWithShape="1">
          <a:blip r:embed="rId3">
            <a:alphaModFix/>
          </a:blip>
          <a:srcRect b="0" l="0" r="0" t="0"/>
          <a:stretch/>
        </p:blipFill>
        <p:spPr>
          <a:xfrm>
            <a:off x="0" y="4901184"/>
            <a:ext cx="9144000" cy="2423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type="obj">
  <p:cSld name="OBJECT">
    <p:spTree>
      <p:nvGrpSpPr>
        <p:cNvPr id="264" name="Shape 264"/>
        <p:cNvGrpSpPr/>
        <p:nvPr/>
      </p:nvGrpSpPr>
      <p:grpSpPr>
        <a:xfrm>
          <a:off x="0" y="0"/>
          <a:ext cx="0" cy="0"/>
          <a:chOff x="0" y="0"/>
          <a:chExt cx="0" cy="0"/>
        </a:xfrm>
      </p:grpSpPr>
      <p:sp>
        <p:nvSpPr>
          <p:cNvPr id="265" name="Google Shape;265;p50"/>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50"/>
          <p:cNvSpPr txBox="1"/>
          <p:nvPr>
            <p:ph idx="1" type="body"/>
          </p:nvPr>
        </p:nvSpPr>
        <p:spPr>
          <a:xfrm>
            <a:off x="457200" y="1276350"/>
            <a:ext cx="7543800" cy="335280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a:lvl1pPr>
            <a:lvl2pPr indent="-342900" lvl="1" marL="914400" algn="l">
              <a:lnSpc>
                <a:spcPct val="120000"/>
              </a:lnSpc>
              <a:spcBef>
                <a:spcPts val="60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7" name="Google Shape;267;p50"/>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5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50"/>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270" name="Shape 270"/>
        <p:cNvGrpSpPr/>
        <p:nvPr/>
      </p:nvGrpSpPr>
      <p:grpSpPr>
        <a:xfrm>
          <a:off x="0" y="0"/>
          <a:ext cx="0" cy="0"/>
          <a:chOff x="0" y="0"/>
          <a:chExt cx="0" cy="0"/>
        </a:xfrm>
      </p:grpSpPr>
      <p:sp>
        <p:nvSpPr>
          <p:cNvPr id="271" name="Google Shape;271;gf69b283f39_0_375"/>
          <p:cNvSpPr txBox="1"/>
          <p:nvPr>
            <p:ph type="title"/>
          </p:nvPr>
        </p:nvSpPr>
        <p:spPr>
          <a:xfrm>
            <a:off x="479425" y="230123"/>
            <a:ext cx="8185200" cy="3924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2800"/>
              <a:buNone/>
              <a:defRPr b="1" i="0" sz="2400">
                <a:solidFill>
                  <a:srgbClr val="006FBB"/>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gf69b283f39_0_375"/>
          <p:cNvSpPr txBox="1"/>
          <p:nvPr>
            <p:ph idx="1" type="body"/>
          </p:nvPr>
        </p:nvSpPr>
        <p:spPr>
          <a:xfrm>
            <a:off x="493712" y="943449"/>
            <a:ext cx="8156700" cy="1847100"/>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2000"/>
              <a:buNone/>
              <a:defRPr b="0" i="0">
                <a:solidFill>
                  <a:schemeClr val="dk1"/>
                </a:solidFill>
              </a:defRPr>
            </a:lvl1pPr>
            <a:lvl2pPr indent="-228600" lvl="1" marL="914400" algn="l">
              <a:lnSpc>
                <a:spcPct val="120000"/>
              </a:lnSpc>
              <a:spcBef>
                <a:spcPts val="600"/>
              </a:spcBef>
              <a:spcAft>
                <a:spcPts val="0"/>
              </a:spcAft>
              <a:buSzPts val="2000"/>
              <a:buNone/>
              <a:defRPr/>
            </a:lvl2pPr>
            <a:lvl3pPr indent="-228600" lvl="2" marL="1371600" algn="l">
              <a:lnSpc>
                <a:spcPct val="120000"/>
              </a:lnSpc>
              <a:spcBef>
                <a:spcPts val="600"/>
              </a:spcBef>
              <a:spcAft>
                <a:spcPts val="0"/>
              </a:spcAft>
              <a:buSzPts val="2000"/>
              <a:buNone/>
              <a:defRPr/>
            </a:lvl3pPr>
            <a:lvl4pPr indent="-228600" lvl="3" marL="1828800" algn="l">
              <a:lnSpc>
                <a:spcPct val="120000"/>
              </a:lnSpc>
              <a:spcBef>
                <a:spcPts val="600"/>
              </a:spcBef>
              <a:spcAft>
                <a:spcPts val="0"/>
              </a:spcAft>
              <a:buSzPts val="2000"/>
              <a:buNone/>
              <a:defRPr/>
            </a:lvl4pPr>
            <a:lvl5pPr indent="-228600" lvl="4" marL="2286000" algn="l">
              <a:lnSpc>
                <a:spcPct val="120000"/>
              </a:lnSpc>
              <a:spcBef>
                <a:spcPts val="600"/>
              </a:spcBef>
              <a:spcAft>
                <a:spcPts val="0"/>
              </a:spcAft>
              <a:buSzPts val="2000"/>
              <a:buNone/>
              <a:defRPr/>
            </a:lvl5pPr>
            <a:lvl6pPr indent="-228600" lvl="5" marL="2743200" algn="l">
              <a:lnSpc>
                <a:spcPct val="90000"/>
              </a:lnSpc>
              <a:spcBef>
                <a:spcPts val="600"/>
              </a:spcBef>
              <a:spcAft>
                <a:spcPts val="0"/>
              </a:spcAft>
              <a:buSzPts val="1350"/>
              <a:buNone/>
              <a:defRPr/>
            </a:lvl6pPr>
            <a:lvl7pPr indent="-228600" lvl="6" marL="3200400" algn="l">
              <a:lnSpc>
                <a:spcPct val="90000"/>
              </a:lnSpc>
              <a:spcBef>
                <a:spcPts val="375"/>
              </a:spcBef>
              <a:spcAft>
                <a:spcPts val="0"/>
              </a:spcAft>
              <a:buSzPts val="1350"/>
              <a:buNone/>
              <a:defRPr/>
            </a:lvl7pPr>
            <a:lvl8pPr indent="-228600" lvl="7" marL="3657600" algn="l">
              <a:lnSpc>
                <a:spcPct val="90000"/>
              </a:lnSpc>
              <a:spcBef>
                <a:spcPts val="375"/>
              </a:spcBef>
              <a:spcAft>
                <a:spcPts val="0"/>
              </a:spcAft>
              <a:buSzPts val="1350"/>
              <a:buNone/>
              <a:defRPr/>
            </a:lvl8pPr>
            <a:lvl9pPr indent="-228600" lvl="8" marL="4114800" algn="l">
              <a:lnSpc>
                <a:spcPct val="90000"/>
              </a:lnSpc>
              <a:spcBef>
                <a:spcPts val="375"/>
              </a:spcBef>
              <a:spcAft>
                <a:spcPts val="0"/>
              </a:spcAft>
              <a:buSzPts val="1350"/>
              <a:buNone/>
              <a:defRPr/>
            </a:lvl9pPr>
          </a:lstStyle>
          <a:p/>
        </p:txBody>
      </p:sp>
      <p:sp>
        <p:nvSpPr>
          <p:cNvPr id="273" name="Google Shape;273;gf69b283f39_0_37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gf69b283f39_0_37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gf69b283f39_0_375"/>
          <p:cNvSpPr txBox="1"/>
          <p:nvPr>
            <p:ph idx="12" type="sldNum"/>
          </p:nvPr>
        </p:nvSpPr>
        <p:spPr>
          <a:xfrm>
            <a:off x="8496554" y="4860607"/>
            <a:ext cx="210900" cy="130800"/>
          </a:xfrm>
          <a:prstGeom prst="rect">
            <a:avLst/>
          </a:prstGeom>
          <a:noFill/>
          <a:ln>
            <a:noFill/>
          </a:ln>
        </p:spPr>
        <p:txBody>
          <a:bodyPr anchorCtr="0" anchor="t" bIns="0" lIns="0" spcFirstLastPara="1" rIns="0" wrap="square" tIns="0">
            <a:spAutoFit/>
          </a:bodyPr>
          <a:lstStyle>
            <a:lvl1pPr indent="0" lvl="0"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1pPr>
            <a:lvl2pPr indent="0" lvl="1"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2pPr>
            <a:lvl3pPr indent="0" lvl="2"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3pPr>
            <a:lvl4pPr indent="0" lvl="3"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4pPr>
            <a:lvl5pPr indent="0" lvl="4"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5pPr>
            <a:lvl6pPr indent="0" lvl="5"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6pPr>
            <a:lvl7pPr indent="0" lvl="6"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7pPr>
            <a:lvl8pPr indent="0" lvl="7"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8pPr>
            <a:lvl9pPr indent="0" lvl="8" marL="38100" marR="0" algn="l">
              <a:lnSpc>
                <a:spcPct val="109411"/>
              </a:lnSpc>
              <a:spcBef>
                <a:spcPts val="0"/>
              </a:spcBef>
              <a:spcAft>
                <a:spcPts val="0"/>
              </a:spcAft>
              <a:buClr>
                <a:srgbClr val="000000"/>
              </a:buClr>
              <a:buSzPts val="850"/>
              <a:buFont typeface="Arial"/>
              <a:buNone/>
              <a:defRPr b="0" i="0" sz="850" u="none" cap="none" strike="noStrike">
                <a:solidFill>
                  <a:srgbClr val="7E8EA2"/>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sz="900">
              <a:solidFill>
                <a:schemeClr val="lt2"/>
              </a:solidFill>
              <a:latin typeface="Source Sans Pro"/>
              <a:ea typeface="Source Sans Pro"/>
              <a:cs typeface="Source Sans Pro"/>
              <a:sym typeface="Source Sans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 name="Shape 276"/>
        <p:cNvGrpSpPr/>
        <p:nvPr/>
      </p:nvGrpSpPr>
      <p:grpSpPr>
        <a:xfrm>
          <a:off x="0" y="0"/>
          <a:ext cx="0" cy="0"/>
          <a:chOff x="0" y="0"/>
          <a:chExt cx="0" cy="0"/>
        </a:xfrm>
      </p:grpSpPr>
      <p:sp>
        <p:nvSpPr>
          <p:cNvPr id="277" name="Google Shape;277;gf69b283f39_0_381"/>
          <p:cNvSpPr txBox="1"/>
          <p:nvPr>
            <p:ph type="title"/>
          </p:nvPr>
        </p:nvSpPr>
        <p:spPr>
          <a:xfrm>
            <a:off x="311700" y="445025"/>
            <a:ext cx="8520600" cy="5727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gf69b283f39_0_38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rmAutofit/>
          </a:bodyPr>
          <a:lstStyle>
            <a:lvl1pPr indent="-355600" lvl="0" marL="457200" algn="l">
              <a:lnSpc>
                <a:spcPct val="120000"/>
              </a:lnSpc>
              <a:spcBef>
                <a:spcPts val="0"/>
              </a:spcBef>
              <a:spcAft>
                <a:spcPts val="0"/>
              </a:spcAft>
              <a:buSzPts val="2000"/>
              <a:buChar char="•"/>
              <a:defRPr/>
            </a:lvl1pPr>
            <a:lvl2pPr indent="-355600" lvl="1" marL="914400" algn="l">
              <a:lnSpc>
                <a:spcPct val="120000"/>
              </a:lnSpc>
              <a:spcBef>
                <a:spcPts val="600"/>
              </a:spcBef>
              <a:spcAft>
                <a:spcPts val="0"/>
              </a:spcAft>
              <a:buSzPts val="2000"/>
              <a:buChar char="•"/>
              <a:defRPr/>
            </a:lvl2pPr>
            <a:lvl3pPr indent="-355600" lvl="2" marL="1371600" algn="l">
              <a:lnSpc>
                <a:spcPct val="120000"/>
              </a:lnSpc>
              <a:spcBef>
                <a:spcPts val="600"/>
              </a:spcBef>
              <a:spcAft>
                <a:spcPts val="0"/>
              </a:spcAft>
              <a:buSzPts val="2000"/>
              <a:buChar char="•"/>
              <a:defRPr/>
            </a:lvl3pPr>
            <a:lvl4pPr indent="-355600" lvl="3" marL="1828800" algn="l">
              <a:lnSpc>
                <a:spcPct val="120000"/>
              </a:lnSpc>
              <a:spcBef>
                <a:spcPts val="600"/>
              </a:spcBef>
              <a:spcAft>
                <a:spcPts val="0"/>
              </a:spcAft>
              <a:buSzPts val="2000"/>
              <a:buChar char="•"/>
              <a:defRPr/>
            </a:lvl4pPr>
            <a:lvl5pPr indent="-355600" lvl="4" marL="2286000" algn="l">
              <a:lnSpc>
                <a:spcPct val="120000"/>
              </a:lnSpc>
              <a:spcBef>
                <a:spcPts val="600"/>
              </a:spcBef>
              <a:spcAft>
                <a:spcPts val="0"/>
              </a:spcAft>
              <a:buSzPts val="2000"/>
              <a:buChar char="•"/>
              <a:defRPr/>
            </a:lvl5pPr>
            <a:lvl6pPr indent="-314325" lvl="5" marL="2743200" algn="l">
              <a:lnSpc>
                <a:spcPct val="90000"/>
              </a:lnSpc>
              <a:spcBef>
                <a:spcPts val="600"/>
              </a:spcBef>
              <a:spcAft>
                <a:spcPts val="0"/>
              </a:spcAft>
              <a:buSzPts val="1350"/>
              <a:buChar char="•"/>
              <a:defRPr/>
            </a:lvl6pPr>
            <a:lvl7pPr indent="-314325" lvl="6" marL="3200400" algn="l">
              <a:lnSpc>
                <a:spcPct val="90000"/>
              </a:lnSpc>
              <a:spcBef>
                <a:spcPts val="375"/>
              </a:spcBef>
              <a:spcAft>
                <a:spcPts val="0"/>
              </a:spcAft>
              <a:buSzPts val="1350"/>
              <a:buChar char="•"/>
              <a:defRPr/>
            </a:lvl7pPr>
            <a:lvl8pPr indent="-314325" lvl="7" marL="3657600" algn="l">
              <a:lnSpc>
                <a:spcPct val="90000"/>
              </a:lnSpc>
              <a:spcBef>
                <a:spcPts val="375"/>
              </a:spcBef>
              <a:spcAft>
                <a:spcPts val="0"/>
              </a:spcAft>
              <a:buSzPts val="1350"/>
              <a:buChar char="•"/>
              <a:defRPr/>
            </a:lvl8pPr>
            <a:lvl9pPr indent="-314325" lvl="8" marL="4114800" algn="l">
              <a:lnSpc>
                <a:spcPct val="90000"/>
              </a:lnSpc>
              <a:spcBef>
                <a:spcPts val="375"/>
              </a:spcBef>
              <a:spcAft>
                <a:spcPts val="0"/>
              </a:spcAft>
              <a:buSzPts val="1350"/>
              <a:buChar char="•"/>
              <a:defRPr/>
            </a:lvl9pPr>
          </a:lstStyle>
          <a:p/>
        </p:txBody>
      </p:sp>
      <p:sp>
        <p:nvSpPr>
          <p:cNvPr id="279" name="Google Shape;279;gf69b283f39_0_38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280" name="Shape 280"/>
        <p:cNvGrpSpPr/>
        <p:nvPr/>
      </p:nvGrpSpPr>
      <p:grpSpPr>
        <a:xfrm>
          <a:off x="0" y="0"/>
          <a:ext cx="0" cy="0"/>
          <a:chOff x="0" y="0"/>
          <a:chExt cx="0" cy="0"/>
        </a:xfrm>
      </p:grpSpPr>
      <p:sp>
        <p:nvSpPr>
          <p:cNvPr id="281" name="Google Shape;281;gf69b283f39_0_385"/>
          <p:cNvSpPr txBox="1"/>
          <p:nvPr>
            <p:ph idx="1" type="body"/>
          </p:nvPr>
        </p:nvSpPr>
        <p:spPr>
          <a:xfrm>
            <a:off x="457200" y="628652"/>
            <a:ext cx="8229600" cy="396600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2" name="Google Shape;282;gf69b283f39_0_385"/>
          <p:cNvSpPr txBox="1"/>
          <p:nvPr>
            <p:ph idx="12" type="sldNum"/>
          </p:nvPr>
        </p:nvSpPr>
        <p:spPr>
          <a:xfrm>
            <a:off x="6937831" y="476228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3" name="Google Shape;283;gf69b283f39_0_385"/>
          <p:cNvSpPr/>
          <p:nvPr/>
        </p:nvSpPr>
        <p:spPr>
          <a:xfrm>
            <a:off x="0" y="71"/>
            <a:ext cx="9144000" cy="514500"/>
          </a:xfrm>
          <a:prstGeom prst="rect">
            <a:avLst/>
          </a:prstGeom>
          <a:solidFill>
            <a:schemeClr val="dk2"/>
          </a:solidFill>
          <a:ln>
            <a:noFill/>
          </a:ln>
          <a:effectLst>
            <a:outerShdw blurRad="40000" rotWithShape="0" dir="5400000" dist="23000">
              <a:srgbClr val="000000">
                <a:alpha val="3294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4" name="Google Shape;284;gf69b283f39_0_385"/>
          <p:cNvSpPr txBox="1"/>
          <p:nvPr>
            <p:ph type="title"/>
          </p:nvPr>
        </p:nvSpPr>
        <p:spPr>
          <a:xfrm>
            <a:off x="0" y="0"/>
            <a:ext cx="9144000" cy="514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Calibri"/>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285" name="Shape 285"/>
        <p:cNvGrpSpPr/>
        <p:nvPr/>
      </p:nvGrpSpPr>
      <p:grpSpPr>
        <a:xfrm>
          <a:off x="0" y="0"/>
          <a:ext cx="0" cy="0"/>
          <a:chOff x="0" y="0"/>
          <a:chExt cx="0" cy="0"/>
        </a:xfrm>
      </p:grpSpPr>
      <p:sp>
        <p:nvSpPr>
          <p:cNvPr id="286" name="Google Shape;286;gf69b283f39_0_390"/>
          <p:cNvSpPr txBox="1"/>
          <p:nvPr>
            <p:ph idx="1" type="body"/>
          </p:nvPr>
        </p:nvSpPr>
        <p:spPr>
          <a:xfrm>
            <a:off x="457200" y="628652"/>
            <a:ext cx="8229600" cy="3966000"/>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Clr>
                <a:schemeClr val="dk1"/>
              </a:buClr>
              <a:buSzPts val="2000"/>
              <a:buChar char="•"/>
              <a:defRPr sz="2000"/>
            </a:lvl1pPr>
            <a:lvl2pPr indent="-342900" lvl="1" marL="914400" algn="l">
              <a:lnSpc>
                <a:spcPct val="100000"/>
              </a:lnSpc>
              <a:spcBef>
                <a:spcPts val="360"/>
              </a:spcBef>
              <a:spcAft>
                <a:spcPts val="0"/>
              </a:spcAft>
              <a:buClr>
                <a:schemeClr val="dk1"/>
              </a:buClr>
              <a:buSzPts val="1800"/>
              <a:buChar char="–"/>
              <a:defRPr sz="1800"/>
            </a:lvl2pPr>
            <a:lvl3pPr indent="-330200" lvl="2" marL="1371600" algn="l">
              <a:lnSpc>
                <a:spcPct val="100000"/>
              </a:lnSpc>
              <a:spcBef>
                <a:spcPts val="320"/>
              </a:spcBef>
              <a:spcAft>
                <a:spcPts val="0"/>
              </a:spcAft>
              <a:buClr>
                <a:schemeClr val="dk1"/>
              </a:buClr>
              <a:buSzPts val="1600"/>
              <a:buChar char="•"/>
              <a:defRPr sz="1600"/>
            </a:lvl3pPr>
            <a:lvl4pPr indent="-317500" lvl="3" marL="1828800" algn="l">
              <a:lnSpc>
                <a:spcPct val="100000"/>
              </a:lnSpc>
              <a:spcBef>
                <a:spcPts val="280"/>
              </a:spcBef>
              <a:spcAft>
                <a:spcPts val="0"/>
              </a:spcAft>
              <a:buClr>
                <a:schemeClr val="dk1"/>
              </a:buClr>
              <a:buSzPts val="1400"/>
              <a:buChar char="–"/>
              <a:defRPr sz="14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7" name="Google Shape;287;gf69b283f39_0_390"/>
          <p:cNvSpPr txBox="1"/>
          <p:nvPr>
            <p:ph idx="12" type="sldNum"/>
          </p:nvPr>
        </p:nvSpPr>
        <p:spPr>
          <a:xfrm>
            <a:off x="6937831" y="476228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gf69b283f39_0_390"/>
          <p:cNvSpPr/>
          <p:nvPr/>
        </p:nvSpPr>
        <p:spPr>
          <a:xfrm>
            <a:off x="0" y="71"/>
            <a:ext cx="9144000" cy="514500"/>
          </a:xfrm>
          <a:prstGeom prst="rect">
            <a:avLst/>
          </a:prstGeom>
          <a:solidFill>
            <a:schemeClr val="dk2"/>
          </a:solidFill>
          <a:ln>
            <a:noFill/>
          </a:ln>
          <a:effectLst>
            <a:outerShdw blurRad="40000" rotWithShape="0" dir="5400000" dist="23000">
              <a:srgbClr val="000000">
                <a:alpha val="3294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9" name="Google Shape;289;gf69b283f39_0_390"/>
          <p:cNvSpPr txBox="1"/>
          <p:nvPr>
            <p:ph type="title"/>
          </p:nvPr>
        </p:nvSpPr>
        <p:spPr>
          <a:xfrm>
            <a:off x="0" y="0"/>
            <a:ext cx="9144000" cy="514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Calibri"/>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2"/>
        </a:solidFill>
      </p:bgPr>
    </p:bg>
    <p:spTree>
      <p:nvGrpSpPr>
        <p:cNvPr id="35" name="Shape 35"/>
        <p:cNvGrpSpPr/>
        <p:nvPr/>
      </p:nvGrpSpPr>
      <p:grpSpPr>
        <a:xfrm>
          <a:off x="0" y="0"/>
          <a:ext cx="0" cy="0"/>
          <a:chOff x="0" y="0"/>
          <a:chExt cx="0" cy="0"/>
        </a:xfrm>
      </p:grpSpPr>
      <p:pic>
        <p:nvPicPr>
          <p:cNvPr id="36" name="Google Shape;36;p23"/>
          <p:cNvPicPr preferRelativeResize="0"/>
          <p:nvPr/>
        </p:nvPicPr>
        <p:blipFill rotWithShape="1">
          <a:blip r:embed="rId2">
            <a:alphaModFix amt="10000"/>
          </a:blip>
          <a:srcRect b="0" l="0" r="0" t="0"/>
          <a:stretch/>
        </p:blipFill>
        <p:spPr>
          <a:xfrm>
            <a:off x="0" y="4584"/>
            <a:ext cx="9144000" cy="5134332"/>
          </a:xfrm>
          <a:prstGeom prst="rect">
            <a:avLst/>
          </a:prstGeom>
          <a:noFill/>
          <a:ln>
            <a:noFill/>
          </a:ln>
        </p:spPr>
      </p:pic>
      <p:sp>
        <p:nvSpPr>
          <p:cNvPr id="37" name="Google Shape;37;p23"/>
          <p:cNvSpPr txBox="1"/>
          <p:nvPr>
            <p:ph type="title"/>
          </p:nvPr>
        </p:nvSpPr>
        <p:spPr>
          <a:xfrm>
            <a:off x="457200" y="1276350"/>
            <a:ext cx="7543800" cy="165911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3"/>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23"/>
          <p:cNvSpPr txBox="1"/>
          <p:nvPr>
            <p:ph idx="1" type="body"/>
          </p:nvPr>
        </p:nvSpPr>
        <p:spPr>
          <a:xfrm>
            <a:off x="457200" y="2971975"/>
            <a:ext cx="7543800" cy="5027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000"/>
              <a:buNone/>
              <a:defRPr>
                <a:solidFill>
                  <a:schemeClr val="lt1"/>
                </a:solidFill>
              </a:defRPr>
            </a:lvl1pPr>
            <a:lvl2pPr indent="-228600" lvl="1" marL="914400" algn="l">
              <a:lnSpc>
                <a:spcPct val="120000"/>
              </a:lnSpc>
              <a:spcBef>
                <a:spcPts val="600"/>
              </a:spcBef>
              <a:spcAft>
                <a:spcPts val="0"/>
              </a:spcAft>
              <a:buClr>
                <a:schemeClr val="lt1"/>
              </a:buClr>
              <a:buSzPts val="2000"/>
              <a:buNone/>
              <a:defRPr>
                <a:solidFill>
                  <a:schemeClr val="lt1"/>
                </a:solidFill>
              </a:defRPr>
            </a:lvl2pPr>
            <a:lvl3pPr indent="-228600" lvl="2" marL="1371600" algn="l">
              <a:lnSpc>
                <a:spcPct val="120000"/>
              </a:lnSpc>
              <a:spcBef>
                <a:spcPts val="600"/>
              </a:spcBef>
              <a:spcAft>
                <a:spcPts val="0"/>
              </a:spcAft>
              <a:buClr>
                <a:schemeClr val="lt1"/>
              </a:buClr>
              <a:buSzPts val="2000"/>
              <a:buNone/>
              <a:defRPr>
                <a:solidFill>
                  <a:schemeClr val="lt1"/>
                </a:solidFill>
              </a:defRPr>
            </a:lvl3pPr>
            <a:lvl4pPr indent="-228600" lvl="3" marL="1828800" algn="l">
              <a:lnSpc>
                <a:spcPct val="120000"/>
              </a:lnSpc>
              <a:spcBef>
                <a:spcPts val="600"/>
              </a:spcBef>
              <a:spcAft>
                <a:spcPts val="0"/>
              </a:spcAft>
              <a:buClr>
                <a:schemeClr val="lt1"/>
              </a:buClr>
              <a:buSzPts val="2000"/>
              <a:buNone/>
              <a:defRPr>
                <a:solidFill>
                  <a:schemeClr val="lt1"/>
                </a:solidFill>
              </a:defRPr>
            </a:lvl4pPr>
            <a:lvl5pPr indent="-228600" lvl="4" marL="2286000" algn="l">
              <a:lnSpc>
                <a:spcPct val="120000"/>
              </a:lnSpc>
              <a:spcBef>
                <a:spcPts val="600"/>
              </a:spcBef>
              <a:spcAft>
                <a:spcPts val="0"/>
              </a:spcAft>
              <a:buClr>
                <a:schemeClr val="lt1"/>
              </a:buClr>
              <a:buSzPts val="2000"/>
              <a:buNone/>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2" name="Shape 42"/>
        <p:cNvGrpSpPr/>
        <p:nvPr/>
      </p:nvGrpSpPr>
      <p:grpSpPr>
        <a:xfrm>
          <a:off x="0" y="0"/>
          <a:ext cx="0" cy="0"/>
          <a:chOff x="0" y="0"/>
          <a:chExt cx="0" cy="0"/>
        </a:xfrm>
      </p:grpSpPr>
      <p:sp>
        <p:nvSpPr>
          <p:cNvPr id="43" name="Google Shape;43;p20"/>
          <p:cNvSpPr txBox="1"/>
          <p:nvPr>
            <p:ph type="title"/>
          </p:nvPr>
        </p:nvSpPr>
        <p:spPr>
          <a:xfrm>
            <a:off x="457200" y="2208037"/>
            <a:ext cx="8229600" cy="72742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 type="body"/>
          </p:nvPr>
        </p:nvSpPr>
        <p:spPr>
          <a:xfrm>
            <a:off x="457200" y="1821847"/>
            <a:ext cx="8229600" cy="36180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0"/>
              </a:spcBef>
              <a:spcAft>
                <a:spcPts val="0"/>
              </a:spcAft>
              <a:buClr>
                <a:schemeClr val="lt1"/>
              </a:buClr>
              <a:buSzPts val="1400"/>
              <a:buNone/>
              <a:defRPr b="1" i="0" sz="1400" cap="none">
                <a:solidFill>
                  <a:schemeClr val="lt1"/>
                </a:solidFill>
                <a:latin typeface="Source Sans Pro"/>
                <a:ea typeface="Source Sans Pro"/>
                <a:cs typeface="Source Sans Pro"/>
                <a:sym typeface="Source Sans Pro"/>
              </a:defRPr>
            </a:lvl1pPr>
            <a:lvl2pPr indent="-228600" lvl="1" marL="914400" algn="l">
              <a:lnSpc>
                <a:spcPct val="120000"/>
              </a:lnSpc>
              <a:spcBef>
                <a:spcPts val="600"/>
              </a:spcBef>
              <a:spcAft>
                <a:spcPts val="0"/>
              </a:spcAft>
              <a:buClr>
                <a:srgbClr val="8997AD"/>
              </a:buClr>
              <a:buSzPts val="1500"/>
              <a:buNone/>
              <a:defRPr sz="1500">
                <a:solidFill>
                  <a:srgbClr val="8997AD"/>
                </a:solidFill>
              </a:defRPr>
            </a:lvl2pPr>
            <a:lvl3pPr indent="-228600" lvl="2" marL="1371600" algn="l">
              <a:lnSpc>
                <a:spcPct val="120000"/>
              </a:lnSpc>
              <a:spcBef>
                <a:spcPts val="600"/>
              </a:spcBef>
              <a:spcAft>
                <a:spcPts val="0"/>
              </a:spcAft>
              <a:buClr>
                <a:srgbClr val="8997AD"/>
              </a:buClr>
              <a:buSzPts val="1350"/>
              <a:buNone/>
              <a:defRPr sz="1350">
                <a:solidFill>
                  <a:srgbClr val="8997AD"/>
                </a:solidFill>
              </a:defRPr>
            </a:lvl3pPr>
            <a:lvl4pPr indent="-228600" lvl="3" marL="1828800" algn="l">
              <a:lnSpc>
                <a:spcPct val="120000"/>
              </a:lnSpc>
              <a:spcBef>
                <a:spcPts val="600"/>
              </a:spcBef>
              <a:spcAft>
                <a:spcPts val="0"/>
              </a:spcAft>
              <a:buClr>
                <a:srgbClr val="8997AD"/>
              </a:buClr>
              <a:buSzPts val="1200"/>
              <a:buNone/>
              <a:defRPr sz="1200">
                <a:solidFill>
                  <a:srgbClr val="8997AD"/>
                </a:solidFill>
              </a:defRPr>
            </a:lvl4pPr>
            <a:lvl5pPr indent="-228600" lvl="4" marL="2286000" algn="l">
              <a:lnSpc>
                <a:spcPct val="120000"/>
              </a:lnSpc>
              <a:spcBef>
                <a:spcPts val="600"/>
              </a:spcBef>
              <a:spcAft>
                <a:spcPts val="0"/>
              </a:spcAft>
              <a:buClr>
                <a:srgbClr val="8997AD"/>
              </a:buClr>
              <a:buSzPts val="1200"/>
              <a:buNone/>
              <a:defRPr sz="1200">
                <a:solidFill>
                  <a:srgbClr val="8997AD"/>
                </a:solidFill>
              </a:defRPr>
            </a:lvl5pPr>
            <a:lvl6pPr indent="-228600" lvl="5" marL="2743200" algn="l">
              <a:lnSpc>
                <a:spcPct val="90000"/>
              </a:lnSpc>
              <a:spcBef>
                <a:spcPts val="600"/>
              </a:spcBef>
              <a:spcAft>
                <a:spcPts val="0"/>
              </a:spcAft>
              <a:buClr>
                <a:srgbClr val="8997AD"/>
              </a:buClr>
              <a:buSzPts val="1200"/>
              <a:buNone/>
              <a:defRPr sz="1200">
                <a:solidFill>
                  <a:srgbClr val="8997AD"/>
                </a:solidFill>
              </a:defRPr>
            </a:lvl6pPr>
            <a:lvl7pPr indent="-228600" lvl="6" marL="3200400" algn="l">
              <a:lnSpc>
                <a:spcPct val="90000"/>
              </a:lnSpc>
              <a:spcBef>
                <a:spcPts val="375"/>
              </a:spcBef>
              <a:spcAft>
                <a:spcPts val="0"/>
              </a:spcAft>
              <a:buClr>
                <a:srgbClr val="8997AD"/>
              </a:buClr>
              <a:buSzPts val="1200"/>
              <a:buNone/>
              <a:defRPr sz="1200">
                <a:solidFill>
                  <a:srgbClr val="8997AD"/>
                </a:solidFill>
              </a:defRPr>
            </a:lvl7pPr>
            <a:lvl8pPr indent="-228600" lvl="7" marL="3657600" algn="l">
              <a:lnSpc>
                <a:spcPct val="90000"/>
              </a:lnSpc>
              <a:spcBef>
                <a:spcPts val="375"/>
              </a:spcBef>
              <a:spcAft>
                <a:spcPts val="0"/>
              </a:spcAft>
              <a:buClr>
                <a:srgbClr val="8997AD"/>
              </a:buClr>
              <a:buSzPts val="1200"/>
              <a:buNone/>
              <a:defRPr sz="1200">
                <a:solidFill>
                  <a:srgbClr val="8997AD"/>
                </a:solidFill>
              </a:defRPr>
            </a:lvl8pPr>
            <a:lvl9pPr indent="-228600" lvl="8" marL="4114800" algn="l">
              <a:lnSpc>
                <a:spcPct val="90000"/>
              </a:lnSpc>
              <a:spcBef>
                <a:spcPts val="375"/>
              </a:spcBef>
              <a:spcAft>
                <a:spcPts val="0"/>
              </a:spcAft>
              <a:buClr>
                <a:srgbClr val="8997AD"/>
              </a:buClr>
              <a:buSzPts val="1200"/>
              <a:buNone/>
              <a:defRPr sz="1200">
                <a:solidFill>
                  <a:srgbClr val="8997AD"/>
                </a:solidFill>
              </a:defRPr>
            </a:lvl9pPr>
          </a:lstStyle>
          <a:p/>
        </p:txBody>
      </p:sp>
      <p:sp>
        <p:nvSpPr>
          <p:cNvPr id="45" name="Google Shape;45;p20"/>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20"/>
          <p:cNvCxnSpPr/>
          <p:nvPr/>
        </p:nvCxnSpPr>
        <p:spPr>
          <a:xfrm>
            <a:off x="457200" y="2935462"/>
            <a:ext cx="8229600"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9" name="Shape 49"/>
        <p:cNvGrpSpPr/>
        <p:nvPr/>
      </p:nvGrpSpPr>
      <p:grpSpPr>
        <a:xfrm>
          <a:off x="0" y="0"/>
          <a:ext cx="0" cy="0"/>
          <a:chOff x="0" y="0"/>
          <a:chExt cx="0" cy="0"/>
        </a:xfrm>
      </p:grpSpPr>
      <p:sp>
        <p:nvSpPr>
          <p:cNvPr id="50" name="Google Shape;50;p22"/>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22"/>
          <p:cNvSpPr txBox="1"/>
          <p:nvPr>
            <p:ph idx="1" type="body"/>
          </p:nvPr>
        </p:nvSpPr>
        <p:spPr>
          <a:xfrm>
            <a:off x="457200" y="2076708"/>
            <a:ext cx="3962400" cy="255244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sz="1800"/>
            </a:lvl1pPr>
            <a:lvl2pPr indent="-342900" lvl="1" marL="914400" algn="l">
              <a:lnSpc>
                <a:spcPct val="120000"/>
              </a:lnSpc>
              <a:spcBef>
                <a:spcPts val="600"/>
              </a:spcBef>
              <a:spcAft>
                <a:spcPts val="0"/>
              </a:spcAft>
              <a:buClr>
                <a:schemeClr val="dk2"/>
              </a:buClr>
              <a:buSzPts val="1800"/>
              <a:buChar char="•"/>
              <a:defRPr sz="1800"/>
            </a:lvl2pPr>
            <a:lvl3pPr indent="-342900" lvl="2" marL="1371600" algn="l">
              <a:lnSpc>
                <a:spcPct val="120000"/>
              </a:lnSpc>
              <a:spcBef>
                <a:spcPts val="600"/>
              </a:spcBef>
              <a:spcAft>
                <a:spcPts val="0"/>
              </a:spcAft>
              <a:buClr>
                <a:schemeClr val="dk2"/>
              </a:buClr>
              <a:buSzPts val="1800"/>
              <a:buChar char="•"/>
              <a:defRPr sz="1800"/>
            </a:lvl3pPr>
            <a:lvl4pPr indent="-342900" lvl="3" marL="1828800" algn="l">
              <a:lnSpc>
                <a:spcPct val="120000"/>
              </a:lnSpc>
              <a:spcBef>
                <a:spcPts val="600"/>
              </a:spcBef>
              <a:spcAft>
                <a:spcPts val="0"/>
              </a:spcAft>
              <a:buClr>
                <a:schemeClr val="dk2"/>
              </a:buClr>
              <a:buSzPts val="1800"/>
              <a:buChar char="•"/>
              <a:defRPr sz="1800"/>
            </a:lvl4pPr>
            <a:lvl5pPr indent="-342900" lvl="4" marL="2286000" algn="l">
              <a:lnSpc>
                <a:spcPct val="120000"/>
              </a:lnSpc>
              <a:spcBef>
                <a:spcPts val="600"/>
              </a:spcBef>
              <a:spcAft>
                <a:spcPts val="0"/>
              </a:spcAft>
              <a:buClr>
                <a:schemeClr val="dk2"/>
              </a:buClr>
              <a:buSzPts val="1800"/>
              <a:buChar char="•"/>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22"/>
          <p:cNvSpPr txBox="1"/>
          <p:nvPr>
            <p:ph idx="2" type="body"/>
          </p:nvPr>
        </p:nvSpPr>
        <p:spPr>
          <a:xfrm>
            <a:off x="457200" y="1276350"/>
            <a:ext cx="3962400" cy="80035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dk2"/>
              </a:buClr>
              <a:buSzPts val="2000"/>
              <a:buNone/>
              <a:defRPr b="1" sz="2000"/>
            </a:lvl1pPr>
            <a:lvl2pPr indent="-342900" lvl="1" marL="914400" algn="l">
              <a:lnSpc>
                <a:spcPct val="120000"/>
              </a:lnSpc>
              <a:spcBef>
                <a:spcPts val="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22"/>
          <p:cNvSpPr txBox="1"/>
          <p:nvPr>
            <p:ph idx="3" type="body"/>
          </p:nvPr>
        </p:nvSpPr>
        <p:spPr>
          <a:xfrm>
            <a:off x="4724400" y="2076708"/>
            <a:ext cx="3962400" cy="255244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0"/>
              </a:spcBef>
              <a:spcAft>
                <a:spcPts val="0"/>
              </a:spcAft>
              <a:buClr>
                <a:schemeClr val="dk2"/>
              </a:buClr>
              <a:buSzPts val="1800"/>
              <a:buChar char="•"/>
              <a:defRPr sz="1800"/>
            </a:lvl1pPr>
            <a:lvl2pPr indent="-342900" lvl="1" marL="914400" algn="l">
              <a:lnSpc>
                <a:spcPct val="120000"/>
              </a:lnSpc>
              <a:spcBef>
                <a:spcPts val="600"/>
              </a:spcBef>
              <a:spcAft>
                <a:spcPts val="0"/>
              </a:spcAft>
              <a:buClr>
                <a:schemeClr val="dk2"/>
              </a:buClr>
              <a:buSzPts val="1800"/>
              <a:buChar char="•"/>
              <a:defRPr sz="1800"/>
            </a:lvl2pPr>
            <a:lvl3pPr indent="-342900" lvl="2" marL="1371600" algn="l">
              <a:lnSpc>
                <a:spcPct val="120000"/>
              </a:lnSpc>
              <a:spcBef>
                <a:spcPts val="600"/>
              </a:spcBef>
              <a:spcAft>
                <a:spcPts val="0"/>
              </a:spcAft>
              <a:buClr>
                <a:schemeClr val="dk2"/>
              </a:buClr>
              <a:buSzPts val="1800"/>
              <a:buChar char="•"/>
              <a:defRPr sz="1800"/>
            </a:lvl3pPr>
            <a:lvl4pPr indent="-342900" lvl="3" marL="1828800" algn="l">
              <a:lnSpc>
                <a:spcPct val="120000"/>
              </a:lnSpc>
              <a:spcBef>
                <a:spcPts val="600"/>
              </a:spcBef>
              <a:spcAft>
                <a:spcPts val="0"/>
              </a:spcAft>
              <a:buClr>
                <a:schemeClr val="dk2"/>
              </a:buClr>
              <a:buSzPts val="1800"/>
              <a:buChar char="•"/>
              <a:defRPr sz="1800"/>
            </a:lvl4pPr>
            <a:lvl5pPr indent="-342900" lvl="4" marL="2286000" algn="l">
              <a:lnSpc>
                <a:spcPct val="120000"/>
              </a:lnSpc>
              <a:spcBef>
                <a:spcPts val="600"/>
              </a:spcBef>
              <a:spcAft>
                <a:spcPts val="0"/>
              </a:spcAft>
              <a:buClr>
                <a:schemeClr val="dk2"/>
              </a:buClr>
              <a:buSzPts val="1800"/>
              <a:buChar char="•"/>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22"/>
          <p:cNvSpPr txBox="1"/>
          <p:nvPr>
            <p:ph idx="4" type="body"/>
          </p:nvPr>
        </p:nvSpPr>
        <p:spPr>
          <a:xfrm>
            <a:off x="4724400" y="1276350"/>
            <a:ext cx="3962400" cy="80035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dk2"/>
              </a:buClr>
              <a:buSzPts val="2000"/>
              <a:buNone/>
              <a:defRPr b="1" sz="2000"/>
            </a:lvl1pPr>
            <a:lvl2pPr indent="-342900" lvl="1" marL="914400" algn="l">
              <a:lnSpc>
                <a:spcPct val="120000"/>
              </a:lnSpc>
              <a:spcBef>
                <a:spcPts val="0"/>
              </a:spcBef>
              <a:spcAft>
                <a:spcPts val="0"/>
              </a:spcAft>
              <a:buClr>
                <a:schemeClr val="dk2"/>
              </a:buClr>
              <a:buSzPts val="1800"/>
              <a:buChar char="•"/>
              <a:defRPr/>
            </a:lvl2pPr>
            <a:lvl3pPr indent="-342900" lvl="2" marL="1371600" algn="l">
              <a:lnSpc>
                <a:spcPct val="120000"/>
              </a:lnSpc>
              <a:spcBef>
                <a:spcPts val="600"/>
              </a:spcBef>
              <a:spcAft>
                <a:spcPts val="0"/>
              </a:spcAft>
              <a:buClr>
                <a:schemeClr val="dk2"/>
              </a:buClr>
              <a:buSzPts val="1800"/>
              <a:buChar char="•"/>
              <a:defRPr/>
            </a:lvl3pPr>
            <a:lvl4pPr indent="-342900" lvl="3" marL="1828800" algn="l">
              <a:lnSpc>
                <a:spcPct val="120000"/>
              </a:lnSpc>
              <a:spcBef>
                <a:spcPts val="600"/>
              </a:spcBef>
              <a:spcAft>
                <a:spcPts val="0"/>
              </a:spcAft>
              <a:buClr>
                <a:schemeClr val="dk2"/>
              </a:buClr>
              <a:buSzPts val="1800"/>
              <a:buChar char="•"/>
              <a:defRPr/>
            </a:lvl4pPr>
            <a:lvl5pPr indent="-342900" lvl="4" marL="2286000" algn="l">
              <a:lnSpc>
                <a:spcPct val="120000"/>
              </a:lnSpc>
              <a:spcBef>
                <a:spcPts val="600"/>
              </a:spcBef>
              <a:spcAft>
                <a:spcPts val="0"/>
              </a:spcAft>
              <a:buClr>
                <a:schemeClr val="dk2"/>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22"/>
          <p:cNvSpPr txBox="1"/>
          <p:nvPr>
            <p:ph idx="5" type="body"/>
          </p:nvPr>
        </p:nvSpPr>
        <p:spPr>
          <a:xfrm>
            <a:off x="457200" y="247650"/>
            <a:ext cx="7543800" cy="2667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lt2"/>
              </a:buClr>
              <a:buSzPts val="1200"/>
              <a:buNone/>
              <a:defRPr b="1" sz="1200" cap="none">
                <a:solidFill>
                  <a:schemeClr val="lt2"/>
                </a:solidFill>
              </a:defRPr>
            </a:lvl1pPr>
            <a:lvl2pPr indent="-292100" lvl="1" marL="914400" algn="l">
              <a:lnSpc>
                <a:spcPct val="120000"/>
              </a:lnSpc>
              <a:spcBef>
                <a:spcPts val="600"/>
              </a:spcBef>
              <a:spcAft>
                <a:spcPts val="0"/>
              </a:spcAft>
              <a:buClr>
                <a:schemeClr val="dk2"/>
              </a:buClr>
              <a:buSzPts val="1000"/>
              <a:buChar char="•"/>
              <a:defRPr sz="1000"/>
            </a:lvl2pPr>
            <a:lvl3pPr indent="-292100" lvl="2" marL="1371600" algn="l">
              <a:lnSpc>
                <a:spcPct val="120000"/>
              </a:lnSpc>
              <a:spcBef>
                <a:spcPts val="600"/>
              </a:spcBef>
              <a:spcAft>
                <a:spcPts val="0"/>
              </a:spcAft>
              <a:buClr>
                <a:schemeClr val="dk2"/>
              </a:buClr>
              <a:buSzPts val="1000"/>
              <a:buChar char="•"/>
              <a:defRPr sz="1000"/>
            </a:lvl3pPr>
            <a:lvl4pPr indent="-292100" lvl="3" marL="1828800" algn="l">
              <a:lnSpc>
                <a:spcPct val="120000"/>
              </a:lnSpc>
              <a:spcBef>
                <a:spcPts val="600"/>
              </a:spcBef>
              <a:spcAft>
                <a:spcPts val="0"/>
              </a:spcAft>
              <a:buClr>
                <a:schemeClr val="dk2"/>
              </a:buClr>
              <a:buSzPts val="1000"/>
              <a:buChar char="•"/>
              <a:defRPr sz="1000"/>
            </a:lvl4pPr>
            <a:lvl5pPr indent="-292100" lvl="4" marL="2286000" algn="l">
              <a:lnSpc>
                <a:spcPct val="120000"/>
              </a:lnSpc>
              <a:spcBef>
                <a:spcPts val="600"/>
              </a:spcBef>
              <a:spcAft>
                <a:spcPts val="0"/>
              </a:spcAft>
              <a:buClr>
                <a:schemeClr val="dk2"/>
              </a:buClr>
              <a:buSzPts val="1000"/>
              <a:buChar char="•"/>
              <a:defRPr sz="10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dark">
  <p:cSld name="Big Idea dark">
    <p:bg>
      <p:bgPr>
        <a:solidFill>
          <a:schemeClr val="accent1"/>
        </a:solidFill>
      </p:bgPr>
    </p:bg>
    <p:spTree>
      <p:nvGrpSpPr>
        <p:cNvPr id="59" name="Shape 59"/>
        <p:cNvGrpSpPr/>
        <p:nvPr/>
      </p:nvGrpSpPr>
      <p:grpSpPr>
        <a:xfrm>
          <a:off x="0" y="0"/>
          <a:ext cx="0" cy="0"/>
          <a:chOff x="0" y="0"/>
          <a:chExt cx="0" cy="0"/>
        </a:xfrm>
      </p:grpSpPr>
      <p:sp>
        <p:nvSpPr>
          <p:cNvPr id="60" name="Google Shape;60;p24"/>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4"/>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7BC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24"/>
          <p:cNvSpPr txBox="1"/>
          <p:nvPr>
            <p:ph idx="1" type="body"/>
          </p:nvPr>
        </p:nvSpPr>
        <p:spPr>
          <a:xfrm>
            <a:off x="457200" y="247650"/>
            <a:ext cx="8229600" cy="43815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Clr>
                <a:schemeClr val="lt1"/>
              </a:buClr>
              <a:buSzPts val="2800"/>
              <a:buNone/>
              <a:defRPr sz="2800">
                <a:solidFill>
                  <a:schemeClr val="lt1"/>
                </a:solidFill>
              </a:defRPr>
            </a:lvl1pPr>
            <a:lvl2pPr indent="-228600" lvl="1" marL="914400" algn="l">
              <a:lnSpc>
                <a:spcPct val="120000"/>
              </a:lnSpc>
              <a:spcBef>
                <a:spcPts val="600"/>
              </a:spcBef>
              <a:spcAft>
                <a:spcPts val="0"/>
              </a:spcAft>
              <a:buClr>
                <a:schemeClr val="dk2"/>
              </a:buClr>
              <a:buSzPts val="2800"/>
              <a:buNone/>
              <a:defRPr sz="2800"/>
            </a:lvl2pPr>
            <a:lvl3pPr indent="-228600" lvl="2" marL="1371600" algn="l">
              <a:lnSpc>
                <a:spcPct val="120000"/>
              </a:lnSpc>
              <a:spcBef>
                <a:spcPts val="600"/>
              </a:spcBef>
              <a:spcAft>
                <a:spcPts val="0"/>
              </a:spcAft>
              <a:buClr>
                <a:schemeClr val="dk2"/>
              </a:buClr>
              <a:buSzPts val="2800"/>
              <a:buNone/>
              <a:defRPr sz="2800"/>
            </a:lvl3pPr>
            <a:lvl4pPr indent="-228600" lvl="3" marL="1828800" algn="l">
              <a:lnSpc>
                <a:spcPct val="120000"/>
              </a:lnSpc>
              <a:spcBef>
                <a:spcPts val="600"/>
              </a:spcBef>
              <a:spcAft>
                <a:spcPts val="0"/>
              </a:spcAft>
              <a:buClr>
                <a:schemeClr val="dk2"/>
              </a:buClr>
              <a:buSzPts val="2800"/>
              <a:buNone/>
              <a:defRPr sz="2800"/>
            </a:lvl4pPr>
            <a:lvl5pPr indent="-228600" lvl="4" marL="2286000" algn="l">
              <a:lnSpc>
                <a:spcPct val="120000"/>
              </a:lnSpc>
              <a:spcBef>
                <a:spcPts val="600"/>
              </a:spcBef>
              <a:spcAft>
                <a:spcPts val="0"/>
              </a:spcAft>
              <a:buClr>
                <a:schemeClr val="dk2"/>
              </a:buClr>
              <a:buSzPts val="2800"/>
              <a:buNone/>
              <a:defRPr sz="2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 Idea">
    <p:spTree>
      <p:nvGrpSpPr>
        <p:cNvPr id="64" name="Shape 64"/>
        <p:cNvGrpSpPr/>
        <p:nvPr/>
      </p:nvGrpSpPr>
      <p:grpSpPr>
        <a:xfrm>
          <a:off x="0" y="0"/>
          <a:ext cx="0" cy="0"/>
          <a:chOff x="0" y="0"/>
          <a:chExt cx="0" cy="0"/>
        </a:xfrm>
      </p:grpSpPr>
      <p:sp>
        <p:nvSpPr>
          <p:cNvPr id="65" name="Google Shape;65;p25"/>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5"/>
          <p:cNvSpPr txBox="1"/>
          <p:nvPr>
            <p:ph idx="1" type="body"/>
          </p:nvPr>
        </p:nvSpPr>
        <p:spPr>
          <a:xfrm>
            <a:off x="457200" y="247650"/>
            <a:ext cx="8229600" cy="438150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Clr>
                <a:schemeClr val="dk2"/>
              </a:buClr>
              <a:buSzPts val="2800"/>
              <a:buNone/>
              <a:defRPr sz="2800"/>
            </a:lvl1pPr>
            <a:lvl2pPr indent="-228600" lvl="1" marL="914400" algn="l">
              <a:lnSpc>
                <a:spcPct val="120000"/>
              </a:lnSpc>
              <a:spcBef>
                <a:spcPts val="600"/>
              </a:spcBef>
              <a:spcAft>
                <a:spcPts val="0"/>
              </a:spcAft>
              <a:buClr>
                <a:schemeClr val="dk2"/>
              </a:buClr>
              <a:buSzPts val="2800"/>
              <a:buNone/>
              <a:defRPr sz="2800"/>
            </a:lvl2pPr>
            <a:lvl3pPr indent="-228600" lvl="2" marL="1371600" algn="l">
              <a:lnSpc>
                <a:spcPct val="120000"/>
              </a:lnSpc>
              <a:spcBef>
                <a:spcPts val="600"/>
              </a:spcBef>
              <a:spcAft>
                <a:spcPts val="0"/>
              </a:spcAft>
              <a:buClr>
                <a:schemeClr val="dk2"/>
              </a:buClr>
              <a:buSzPts val="2800"/>
              <a:buNone/>
              <a:defRPr sz="2800"/>
            </a:lvl3pPr>
            <a:lvl4pPr indent="-228600" lvl="3" marL="1828800" algn="l">
              <a:lnSpc>
                <a:spcPct val="120000"/>
              </a:lnSpc>
              <a:spcBef>
                <a:spcPts val="600"/>
              </a:spcBef>
              <a:spcAft>
                <a:spcPts val="0"/>
              </a:spcAft>
              <a:buClr>
                <a:schemeClr val="dk2"/>
              </a:buClr>
              <a:buSzPts val="2800"/>
              <a:buNone/>
              <a:defRPr sz="2800"/>
            </a:lvl4pPr>
            <a:lvl5pPr indent="-228600" lvl="4" marL="2286000" algn="l">
              <a:lnSpc>
                <a:spcPct val="120000"/>
              </a:lnSpc>
              <a:spcBef>
                <a:spcPts val="600"/>
              </a:spcBef>
              <a:spcAft>
                <a:spcPts val="0"/>
              </a:spcAft>
              <a:buClr>
                <a:schemeClr val="dk2"/>
              </a:buClr>
              <a:buSzPts val="2800"/>
              <a:buNone/>
              <a:defRPr sz="2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69" name="Shape 69"/>
        <p:cNvGrpSpPr/>
        <p:nvPr/>
      </p:nvGrpSpPr>
      <p:grpSpPr>
        <a:xfrm>
          <a:off x="0" y="0"/>
          <a:ext cx="0" cy="0"/>
          <a:chOff x="0" y="0"/>
          <a:chExt cx="0" cy="0"/>
        </a:xfrm>
      </p:grpSpPr>
      <p:sp>
        <p:nvSpPr>
          <p:cNvPr id="70" name="Google Shape;70;p26"/>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26"/>
          <p:cNvSpPr txBox="1"/>
          <p:nvPr>
            <p:ph type="title"/>
          </p:nvPr>
        </p:nvSpPr>
        <p:spPr>
          <a:xfrm>
            <a:off x="457200" y="250893"/>
            <a:ext cx="8229600" cy="6298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6"/>
          <p:cNvSpPr txBox="1"/>
          <p:nvPr>
            <p:ph idx="1" type="body"/>
          </p:nvPr>
        </p:nvSpPr>
        <p:spPr>
          <a:xfrm>
            <a:off x="457200" y="987972"/>
            <a:ext cx="8229600" cy="3641179"/>
          </a:xfrm>
          <a:prstGeom prst="rect">
            <a:avLst/>
          </a:prstGeom>
          <a:noFill/>
          <a:ln>
            <a:noFill/>
          </a:ln>
        </p:spPr>
        <p:txBody>
          <a:bodyPr anchorCtr="0" anchor="t" bIns="45700" lIns="91425" spcFirstLastPara="1" rIns="91425" wrap="square" tIns="45700">
            <a:normAutofit/>
          </a:bodyPr>
          <a:lstStyle>
            <a:lvl1pPr indent="-381000" lvl="0" marL="457200" algn="l">
              <a:lnSpc>
                <a:spcPct val="120000"/>
              </a:lnSpc>
              <a:spcBef>
                <a:spcPts val="0"/>
              </a:spcBef>
              <a:spcAft>
                <a:spcPts val="0"/>
              </a:spcAft>
              <a:buClr>
                <a:schemeClr val="dk2"/>
              </a:buClr>
              <a:buSzPts val="2400"/>
              <a:buChar char="•"/>
              <a:defRPr sz="2400"/>
            </a:lvl1pPr>
            <a:lvl2pPr indent="-355600" lvl="1" marL="914400" algn="l">
              <a:lnSpc>
                <a:spcPct val="120000"/>
              </a:lnSpc>
              <a:spcBef>
                <a:spcPts val="600"/>
              </a:spcBef>
              <a:spcAft>
                <a:spcPts val="0"/>
              </a:spcAft>
              <a:buClr>
                <a:schemeClr val="dk2"/>
              </a:buClr>
              <a:buSzPts val="2000"/>
              <a:buChar char="•"/>
              <a:defRPr sz="2000"/>
            </a:lvl2pPr>
            <a:lvl3pPr indent="-342900" lvl="2" marL="1371600" algn="l">
              <a:lnSpc>
                <a:spcPct val="120000"/>
              </a:lnSpc>
              <a:spcBef>
                <a:spcPts val="600"/>
              </a:spcBef>
              <a:spcAft>
                <a:spcPts val="0"/>
              </a:spcAft>
              <a:buClr>
                <a:schemeClr val="dk2"/>
              </a:buClr>
              <a:buSzPts val="1800"/>
              <a:buChar char="•"/>
              <a:defRPr sz="1800"/>
            </a:lvl3pPr>
            <a:lvl4pPr indent="-304800" lvl="3" marL="1828800" algn="l">
              <a:lnSpc>
                <a:spcPct val="120000"/>
              </a:lnSpc>
              <a:spcBef>
                <a:spcPts val="600"/>
              </a:spcBef>
              <a:spcAft>
                <a:spcPts val="0"/>
              </a:spcAft>
              <a:buClr>
                <a:schemeClr val="dk2"/>
              </a:buClr>
              <a:buSzPts val="1200"/>
              <a:buChar char="•"/>
              <a:defRPr sz="1200"/>
            </a:lvl4pPr>
            <a:lvl5pPr indent="-304800" lvl="4" marL="2286000" algn="l">
              <a:lnSpc>
                <a:spcPct val="120000"/>
              </a:lnSpc>
              <a:spcBef>
                <a:spcPts val="600"/>
              </a:spcBef>
              <a:spcAft>
                <a:spcPts val="0"/>
              </a:spcAft>
              <a:buClr>
                <a:schemeClr val="dk2"/>
              </a:buClr>
              <a:buSzPts val="1200"/>
              <a:buChar char="•"/>
              <a:defRPr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457200" y="514350"/>
            <a:ext cx="7543800" cy="62984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2800"/>
              <a:buFont typeface="Source Sans Pro"/>
              <a:buNone/>
              <a:defRPr b="1" i="0" sz="2800" u="none" cap="none" strike="noStrike">
                <a:solidFill>
                  <a:schemeClr val="accen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457200" y="1276350"/>
            <a:ext cx="7543800" cy="3352801"/>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0"/>
              </a:spcBef>
              <a:spcAft>
                <a:spcPts val="0"/>
              </a:spcAft>
              <a:buClr>
                <a:schemeClr val="dk2"/>
              </a:buClr>
              <a:buSzPts val="2000"/>
              <a:buFont typeface="Arial"/>
              <a:buChar char="•"/>
              <a:defRPr b="0" i="0" sz="2000" u="none" cap="none" strike="noStrike">
                <a:solidFill>
                  <a:schemeClr val="dk2"/>
                </a:solidFill>
                <a:latin typeface="Source Sans Pro"/>
                <a:ea typeface="Source Sans Pro"/>
                <a:cs typeface="Source Sans Pro"/>
                <a:sym typeface="Source Sans Pro"/>
              </a:defRPr>
            </a:lvl1pPr>
            <a:lvl2pPr indent="-355600" lvl="1" marL="914400" marR="0" rtl="0" algn="l">
              <a:lnSpc>
                <a:spcPct val="120000"/>
              </a:lnSpc>
              <a:spcBef>
                <a:spcPts val="600"/>
              </a:spcBef>
              <a:spcAft>
                <a:spcPts val="0"/>
              </a:spcAft>
              <a:buClr>
                <a:schemeClr val="dk2"/>
              </a:buClr>
              <a:buSzPts val="2000"/>
              <a:buFont typeface="Arial"/>
              <a:buChar char="•"/>
              <a:defRPr b="0" i="0" sz="2000" u="none" cap="none" strike="noStrike">
                <a:solidFill>
                  <a:schemeClr val="dk2"/>
                </a:solidFill>
                <a:latin typeface="Source Sans Pro"/>
                <a:ea typeface="Source Sans Pro"/>
                <a:cs typeface="Source Sans Pro"/>
                <a:sym typeface="Source Sans Pro"/>
              </a:defRPr>
            </a:lvl2pPr>
            <a:lvl3pPr indent="-355600" lvl="2" marL="1371600" marR="0" rtl="0" algn="l">
              <a:lnSpc>
                <a:spcPct val="120000"/>
              </a:lnSpc>
              <a:spcBef>
                <a:spcPts val="600"/>
              </a:spcBef>
              <a:spcAft>
                <a:spcPts val="0"/>
              </a:spcAft>
              <a:buClr>
                <a:schemeClr val="dk2"/>
              </a:buClr>
              <a:buSzPts val="2000"/>
              <a:buFont typeface="Arial"/>
              <a:buChar char="•"/>
              <a:defRPr b="0" i="0" sz="2000" u="none" cap="none" strike="noStrike">
                <a:solidFill>
                  <a:schemeClr val="dk2"/>
                </a:solidFill>
                <a:latin typeface="Source Sans Pro"/>
                <a:ea typeface="Source Sans Pro"/>
                <a:cs typeface="Source Sans Pro"/>
                <a:sym typeface="Source Sans Pro"/>
              </a:defRPr>
            </a:lvl3pPr>
            <a:lvl4pPr indent="-355600" lvl="3" marL="1828800" marR="0" rtl="0" algn="l">
              <a:lnSpc>
                <a:spcPct val="120000"/>
              </a:lnSpc>
              <a:spcBef>
                <a:spcPts val="600"/>
              </a:spcBef>
              <a:spcAft>
                <a:spcPts val="0"/>
              </a:spcAft>
              <a:buClr>
                <a:schemeClr val="dk2"/>
              </a:buClr>
              <a:buSzPts val="2000"/>
              <a:buFont typeface="Arial"/>
              <a:buChar char="•"/>
              <a:defRPr b="0" i="0" sz="2000" u="none" cap="none" strike="noStrike">
                <a:solidFill>
                  <a:schemeClr val="dk2"/>
                </a:solidFill>
                <a:latin typeface="Source Sans Pro"/>
                <a:ea typeface="Source Sans Pro"/>
                <a:cs typeface="Source Sans Pro"/>
                <a:sym typeface="Source Sans Pro"/>
              </a:defRPr>
            </a:lvl4pPr>
            <a:lvl5pPr indent="-355600" lvl="4" marL="2286000" marR="0" rtl="0" algn="l">
              <a:lnSpc>
                <a:spcPct val="120000"/>
              </a:lnSpc>
              <a:spcBef>
                <a:spcPts val="600"/>
              </a:spcBef>
              <a:spcAft>
                <a:spcPts val="0"/>
              </a:spcAft>
              <a:buClr>
                <a:schemeClr val="dk2"/>
              </a:buClr>
              <a:buSzPts val="2000"/>
              <a:buFont typeface="Arial"/>
              <a:buChar char="•"/>
              <a:defRPr b="0" i="0" sz="2000" u="none" cap="none" strike="noStrike">
                <a:solidFill>
                  <a:schemeClr val="dk2"/>
                </a:solidFill>
                <a:latin typeface="Source Sans Pro"/>
                <a:ea typeface="Source Sans Pro"/>
                <a:cs typeface="Source Sans Pro"/>
                <a:sym typeface="Source Sans Pro"/>
              </a:defRPr>
            </a:lvl5pPr>
            <a:lvl6pPr indent="-314325" lvl="5" marL="2743200" marR="0" rtl="0" algn="l">
              <a:lnSpc>
                <a:spcPct val="90000"/>
              </a:lnSpc>
              <a:spcBef>
                <a:spcPts val="60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45720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lt2"/>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lt2"/>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8001000" y="4767263"/>
            <a:ext cx="6858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app.mural.co/t/innovationboards1199/m/innovationboards1199/1631734868311/e187cc80c82463023f2f317a07a8e4ed00349e0f?sender=paula2119" TargetMode="External"/><Relationship Id="rId4" Type="http://schemas.openxmlformats.org/officeDocument/2006/relationships/hyperlink" Target="https://app.mural.co/t/innovationboards1199/m/innovationboards1199/1632182438996/2444258a37f7be3b47118b6f3eaf9948c936e95b?sender=u23cfa5c6a37c0a2087884962" TargetMode="External"/><Relationship Id="rId5" Type="http://schemas.openxmlformats.org/officeDocument/2006/relationships/hyperlink" Target="https://app.mural.co/t/innovationboards1199/m/innovationboards1199/1631551691093/cbc080c4d9a3b2a07482f803199170fd09f82ea5?fromVisitorModal=true&amp;sender=paula211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omments" Target="../comments/commen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app.mural.co/t/innovationboards1199/m/innovationboards1199/1632428415870/5ad7115b591e785b65cbcdab3e0e44f60c198522?sender=lara3304" TargetMode="External"/><Relationship Id="rId4" Type="http://schemas.openxmlformats.org/officeDocument/2006/relationships/hyperlink" Target="https://app.mural.co/t/innovationboards1199/m/innovationboards1199/1633369418592/e39dca9ae24f9e517ca6f4bfb7235e51058da597?sender=jared8752" TargetMode="External"/><Relationship Id="rId5" Type="http://schemas.openxmlformats.org/officeDocument/2006/relationships/hyperlink" Target="https://app.mural.co/t/innovationboards1199/m/innovationboards1199/1632428592685/ffaecacbe4dbed4518a918630fc15c282e8d9403?sender=lara3304" TargetMode="External"/><Relationship Id="rId6" Type="http://schemas.openxmlformats.org/officeDocument/2006/relationships/hyperlink" Target="https://app.mural.co/t/innovationboards1199/m/innovationboards1199/1632862591639/3675fa0918da565edcbc794b57b2d9c4d97a8fb2?sender=lara3304" TargetMode="External"/><Relationship Id="rId7" Type="http://schemas.openxmlformats.org/officeDocument/2006/relationships/hyperlink" Target="https://app.mural.co/t/innovationboards1199/m/innovationboards1199/1632942513349/ef6bbf1957f797c93c9c01d902c94efc309c7af6?sender=lara330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github.com/department-of-veterans-affairs/va.gov-team/blob/master/products/health-care/health-apartment/research/2021-10.research-plan-1.md" TargetMode="External"/><Relationship Id="rId4" Type="http://schemas.openxmlformats.org/officeDocument/2006/relationships/hyperlink" Target="https://adhoc.optimalworkshop.com/treejack/4b5t64uj" TargetMode="External"/><Relationship Id="rId5" Type="http://schemas.openxmlformats.org/officeDocument/2006/relationships/hyperlink" Target="https://github.com/department-of-veterans-affairs/va.gov-team/blob/master/products/health-care/health-apartment/product/working-group/VFS-APT-Working-Group-Research-10272021.md" TargetMode="External"/><Relationship Id="rId6" Type="http://schemas.openxmlformats.org/officeDocument/2006/relationships/hyperlink" Target="https://github.com/department-of-veterans-affairs/va.gov-team/blob/master/products/health-care/health-apartment/research/tech-discovery-summary.md" TargetMode="External"/><Relationship Id="rId7" Type="http://schemas.openxmlformats.org/officeDocument/2006/relationships/hyperlink" Target="https://app.mural.co/t/innovationboards1199/m/innovationboards1199/1632428592685/ffaecacbe4dbed4518a918630fc15c282e8d9403?sender=lara330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jpg"/><Relationship Id="rId4" Type="http://schemas.openxmlformats.org/officeDocument/2006/relationships/image" Target="../media/image30.jpg"/><Relationship Id="rId9" Type="http://schemas.openxmlformats.org/officeDocument/2006/relationships/image" Target="../media/image15.png"/><Relationship Id="rId5" Type="http://schemas.openxmlformats.org/officeDocument/2006/relationships/image" Target="../media/image27.jpg"/><Relationship Id="rId6" Type="http://schemas.openxmlformats.org/officeDocument/2006/relationships/image" Target="../media/image31.jpg"/><Relationship Id="rId7" Type="http://schemas.openxmlformats.org/officeDocument/2006/relationships/hyperlink" Target="https://github.com/department-of-veterans-affairs/va.gov-team/tree/master/products/health-care/health-apartment/product/working-group/10-27-2021-Kickoff" TargetMode="External"/><Relationship Id="rId8" Type="http://schemas.openxmlformats.org/officeDocument/2006/relationships/image" Target="../media/image38.png"/><Relationship Id="rId11" Type="http://schemas.openxmlformats.org/officeDocument/2006/relationships/image" Target="../media/image21.png"/><Relationship Id="rId10"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hyperlink" Target="https://github.com/department-of-veterans-affairs/va.gov-team/blob/master/products/health-care/health-apartment/research/2021-10.research-plan-1.md" TargetMode="External"/><Relationship Id="rId6" Type="http://schemas.openxmlformats.org/officeDocument/2006/relationships/hyperlink" Target="https://adhoc.optimalworkshop.com/treejack/4b5t64uj"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department-of-veterans-affairs/va.gov-team/blob/master/platform/product-management/product-outline-template.md" TargetMode="External"/><Relationship Id="rId4" Type="http://schemas.openxmlformats.org/officeDocument/2006/relationships/image" Target="../media/image37.png"/><Relationship Id="rId5" Type="http://schemas.openxmlformats.org/officeDocument/2006/relationships/hyperlink" Target="https://github.com/department-of-veterans-affairs/va.gov-team/blob/master/products/health-care/health-apartment/product/product-brief.m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app.mural.co/t/innovationboards1199/m/innovationboards1199/1635272747066/fd%5B%E2%80%A6%5D2202b18b949a57153a?sender=ace2382f-4a2d-4eab-bde1-3f5dbb91e530" TargetMode="External"/><Relationship Id="rId4" Type="http://schemas.openxmlformats.org/officeDocument/2006/relationships/image" Target="../media/image20.pn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comments" Target="../comments/comment3.xml"/><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hyperlink" Target="https://trello.com/b/W6kJyQJp/mo-open-roles-job-description-dashboard?filter=label:CEDAR%20Apartment&amp;menu=filter" TargetMode="External"/><Relationship Id="rId5" Type="http://schemas.openxmlformats.org/officeDocument/2006/relationships/image" Target="../media/image35.png"/><Relationship Id="rId6"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github.com/department-of-veterans-affairs/va.gov-team/blob/d5676fe447a47ed12dea05533f8dfca20f9e1c96/products/health-care/health-apartment/product/onboarding/welcome.md" TargetMode="External"/><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app.mural.co/t/innovationboards1199/m/innovationboards1199/1634133775512/2f6e44ed817c119ad804384ad791f6c0a284dbb8?sender=paula21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comments" Target="../comments/commen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comments" Target="../comments/commen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omments" Target="../comments/commen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comments" Target="../comments/commen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s://design.va.gov/"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design.va.gov/"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comments" Target="../comments/commen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comments" Target="../comments/commen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comments" Target="../comments/commen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comments" Target="../comments/commen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app.mural.co/t/innovationboards1199/m/innovationboards1199/1631551691093/cbc080c4d9a3b2a07482f803199170fd09f82ea5?sender=paula211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f1dcce232f_0_0"/>
          <p:cNvSpPr txBox="1"/>
          <p:nvPr>
            <p:ph idx="1" type="body"/>
          </p:nvPr>
        </p:nvSpPr>
        <p:spPr>
          <a:xfrm>
            <a:off x="457200" y="1047975"/>
            <a:ext cx="8229600" cy="3581100"/>
          </a:xfrm>
          <a:prstGeom prst="rect">
            <a:avLst/>
          </a:prstGeom>
          <a:noFill/>
          <a:ln>
            <a:noFill/>
          </a:ln>
        </p:spPr>
        <p:txBody>
          <a:bodyPr anchorCtr="0" anchor="t" bIns="45700" lIns="91425" spcFirstLastPara="1" rIns="91425" wrap="square" tIns="45700">
            <a:normAutofit/>
          </a:bodyPr>
          <a:lstStyle/>
          <a:p>
            <a:pPr indent="-165100" lvl="0" marL="228600" marR="0" rtl="0" algn="l">
              <a:lnSpc>
                <a:spcPct val="120000"/>
              </a:lnSpc>
              <a:spcBef>
                <a:spcPts val="600"/>
              </a:spcBef>
              <a:spcAft>
                <a:spcPts val="0"/>
              </a:spcAft>
              <a:buSzPts val="1400"/>
              <a:buChar char="•"/>
            </a:pPr>
            <a:r>
              <a:rPr lang="en-US" sz="1400"/>
              <a:t>VA and VA.gov tool stack onboarding, offboarding, and access</a:t>
            </a:r>
            <a:endParaRPr sz="1400"/>
          </a:p>
          <a:p>
            <a:pPr indent="-165100" lvl="0" marL="228600" marR="0" rtl="0" algn="l">
              <a:lnSpc>
                <a:spcPct val="120000"/>
              </a:lnSpc>
              <a:spcBef>
                <a:spcPts val="600"/>
              </a:spcBef>
              <a:spcAft>
                <a:spcPts val="0"/>
              </a:spcAft>
              <a:buSzPts val="1400"/>
              <a:buChar char="•"/>
            </a:pPr>
            <a:r>
              <a:rPr lang="en-US" sz="1400"/>
              <a:t>Deliverable / governance ownership to roles and responsibilities</a:t>
            </a:r>
            <a:endParaRPr sz="1400"/>
          </a:p>
          <a:p>
            <a:pPr indent="0" lvl="0" marL="228600" marR="0" rtl="0" algn="l">
              <a:lnSpc>
                <a:spcPct val="120000"/>
              </a:lnSpc>
              <a:spcBef>
                <a:spcPts val="600"/>
              </a:spcBef>
              <a:spcAft>
                <a:spcPts val="0"/>
              </a:spcAft>
              <a:buSzPts val="2400"/>
              <a:buNone/>
            </a:pPr>
            <a:r>
              <a:t/>
            </a:r>
            <a:endParaRPr sz="1400"/>
          </a:p>
        </p:txBody>
      </p:sp>
      <p:sp>
        <p:nvSpPr>
          <p:cNvPr id="295" name="Google Shape;295;gf1dcce232f_0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THINGS TO ADD / INCORPORATE</a:t>
            </a:r>
            <a:endParaRPr/>
          </a:p>
        </p:txBody>
      </p:sp>
      <p:sp>
        <p:nvSpPr>
          <p:cNvPr id="296" name="Google Shape;296;gf1dcce232f_0_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1200"/>
              <a:buNone/>
            </a:pPr>
            <a:r>
              <a:rPr lang="en-US"/>
              <a:t>CHANGE LOG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0" name="Shape 360"/>
        <p:cNvGrpSpPr/>
        <p:nvPr/>
      </p:nvGrpSpPr>
      <p:grpSpPr>
        <a:xfrm>
          <a:off x="0" y="0"/>
          <a:ext cx="0" cy="0"/>
          <a:chOff x="0" y="0"/>
          <a:chExt cx="0" cy="0"/>
        </a:xfrm>
      </p:grpSpPr>
      <p:sp>
        <p:nvSpPr>
          <p:cNvPr id="361" name="Google Shape;361;gf1dcce232f_0_33"/>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362" name="Google Shape;362;gf1dcce232f_0_33"/>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363" name="Google Shape;363;gf1dcce232f_0_33"/>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f1dcce232f_0_33"/>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rPr>
              <a:t>CLIN 0001AB: Monitoring Report</a:t>
            </a:r>
            <a:endParaRPr b="1"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0001AE: Personnel Contractor Manpower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f69b283f39_1_0"/>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100000"/>
              </a:lnSpc>
              <a:spcBef>
                <a:spcPts val="0"/>
              </a:spcBef>
              <a:spcAft>
                <a:spcPts val="0"/>
              </a:spcAft>
              <a:buSzPct val="129032"/>
              <a:buNone/>
            </a:pPr>
            <a:r>
              <a:rPr i="1" lang="en-US"/>
              <a:t>The Contractor shall provide a monthly report, highlighting and providing links to key infrastructure and application monitoring data. The report shall include details with links to documentation for any critical incidents or outage events that resulted in service outages or significant service degradations. The Contractor shall attach or provide links to postmortem documentation for all critical incidents or outage events. The specific data points and format of this monthly report shall be determined by the Contractor in collaboration with the Government Product Owner and COR.</a:t>
            </a:r>
            <a:endParaRPr i="1"/>
          </a:p>
        </p:txBody>
      </p:sp>
      <p:sp>
        <p:nvSpPr>
          <p:cNvPr id="370" name="Google Shape;370;gf69b283f39_1_0"/>
          <p:cNvSpPr txBox="1"/>
          <p:nvPr>
            <p:ph idx="1" type="body"/>
          </p:nvPr>
        </p:nvSpPr>
        <p:spPr>
          <a:xfrm>
            <a:off x="457200" y="1276350"/>
            <a:ext cx="4994400" cy="3352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600"/>
              </a:spcBef>
              <a:spcAft>
                <a:spcPts val="0"/>
              </a:spcAft>
              <a:buSzPts val="2000"/>
              <a:buChar char="•"/>
            </a:pPr>
            <a:r>
              <a:rPr lang="en-US"/>
              <a:t>Links to all stories, epics, and other work completed</a:t>
            </a:r>
            <a:endParaRPr/>
          </a:p>
          <a:p>
            <a:pPr indent="-228600" lvl="0" marL="228600" marR="0" rtl="0" algn="l">
              <a:lnSpc>
                <a:spcPct val="120000"/>
              </a:lnSpc>
              <a:spcBef>
                <a:spcPts val="600"/>
              </a:spcBef>
              <a:spcAft>
                <a:spcPts val="0"/>
              </a:spcAft>
              <a:buSzPts val="2000"/>
              <a:buChar char="•"/>
            </a:pPr>
            <a:r>
              <a:rPr lang="en-US"/>
              <a:t>Additional details about the project status, sprint team velocity, sprint team goal completion, and highlight project risks</a:t>
            </a:r>
            <a:endParaRPr/>
          </a:p>
        </p:txBody>
      </p:sp>
      <p:sp>
        <p:nvSpPr>
          <p:cNvPr id="371" name="Google Shape;371;gf69b283f39_1_0"/>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p:txBody>
      </p:sp>
      <p:sp>
        <p:nvSpPr>
          <p:cNvPr id="372" name="Google Shape;372;gf69b283f39_1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sz="3000"/>
              <a:t>Monitoring Report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1"/>
          <p:cNvSpPr txBox="1"/>
          <p:nvPr>
            <p:ph type="title"/>
          </p:nvPr>
        </p:nvSpPr>
        <p:spPr>
          <a:xfrm>
            <a:off x="457200" y="1276350"/>
            <a:ext cx="7543800" cy="1659112"/>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Source Sans Pro"/>
              <a:buNone/>
            </a:pPr>
            <a:r>
              <a:rPr lang="en-US"/>
              <a:t>Show me, don’t tell 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f69b283f39_3_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Sprint Operating Model</a:t>
            </a:r>
            <a:endParaRPr/>
          </a:p>
        </p:txBody>
      </p:sp>
      <p:sp>
        <p:nvSpPr>
          <p:cNvPr id="383" name="Google Shape;383;gf69b283f39_3_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384" name="Google Shape;384;gf69b283f39_3_2"/>
          <p:cNvGraphicFramePr/>
          <p:nvPr/>
        </p:nvGraphicFramePr>
        <p:xfrm>
          <a:off x="457143" y="1551531"/>
          <a:ext cx="3000000" cy="3000000"/>
        </p:xfrm>
        <a:graphic>
          <a:graphicData uri="http://schemas.openxmlformats.org/drawingml/2006/table">
            <a:tbl>
              <a:tblPr bandRow="1" firstRow="1">
                <a:noFill/>
                <a:tableStyleId>{90724E67-C5D9-4147-ADF3-183900424FA4}</a:tableStyleId>
              </a:tblPr>
              <a:tblGrid>
                <a:gridCol w="639700"/>
                <a:gridCol w="1084275"/>
                <a:gridCol w="1084275"/>
                <a:gridCol w="1084275"/>
                <a:gridCol w="1084275"/>
                <a:gridCol w="1084275"/>
                <a:gridCol w="1084275"/>
                <a:gridCol w="1084275"/>
              </a:tblGrid>
              <a:tr h="630950">
                <a:tc>
                  <a:txBody>
                    <a:bodyPr/>
                    <a:lstStyle/>
                    <a:p>
                      <a:pPr indent="0" lvl="0" marL="0" marR="0" rtl="0" algn="r">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Ceremony</a:t>
                      </a:r>
                      <a:endParaRPr i="0" sz="900" u="none" cap="none" strike="noStrike">
                        <a:solidFill>
                          <a:schemeClr val="dk2"/>
                        </a:solidFill>
                        <a:latin typeface="Source Sans Pro"/>
                        <a:ea typeface="Source Sans Pro"/>
                        <a:cs typeface="Source Sans Pro"/>
                        <a:sym typeface="Source Sans Pro"/>
                      </a:endParaRPr>
                    </a:p>
                  </a:txBody>
                  <a:tcPr marT="41150" marB="411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Conduct Backlog Prioritization, Sprint Planning and Document Sprint Approval Form</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Submit Sprint Approval </a:t>
                      </a:r>
                      <a:r>
                        <a:rPr lang="en-US" sz="900" u="none" cap="none" strike="noStrike">
                          <a:solidFill>
                            <a:schemeClr val="dk2"/>
                          </a:solidFill>
                          <a:latin typeface="Source Sans Pro"/>
                          <a:ea typeface="Source Sans Pro"/>
                          <a:cs typeface="Source Sans Pro"/>
                          <a:sym typeface="Source Sans Pro"/>
                        </a:rPr>
                        <a:t>Form for Approval via email</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Conduct </a:t>
                      </a:r>
                      <a:r>
                        <a:rPr lang="en-US" sz="900" u="none" cap="none" strike="noStrike">
                          <a:solidFill>
                            <a:schemeClr val="dk2"/>
                          </a:solidFill>
                          <a:latin typeface="Source Sans Pro"/>
                          <a:ea typeface="Source Sans Pro"/>
                          <a:cs typeface="Source Sans Pro"/>
                          <a:sym typeface="Source Sans Pro"/>
                        </a:rPr>
                        <a:t>Daily Standups and Deliver on Spring Goals, EPICs, Stories, and Tasks</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Conduct Sprint Demo and Retrospective</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Submit Sprint Deliverables and Acceptance Form </a:t>
                      </a:r>
                      <a:r>
                        <a:rPr lang="en-US" sz="900" u="none" cap="none" strike="noStrike">
                          <a:solidFill>
                            <a:schemeClr val="dk2"/>
                          </a:solidFill>
                          <a:latin typeface="Source Sans Pro"/>
                          <a:ea typeface="Source Sans Pro"/>
                          <a:cs typeface="Source Sans Pro"/>
                          <a:sym typeface="Source Sans Pro"/>
                        </a:rPr>
                        <a:t>for Acceptance </a:t>
                      </a:r>
                      <a:r>
                        <a:rPr i="0" lang="en-US" sz="900" u="none" cap="none" strike="noStrike">
                          <a:solidFill>
                            <a:schemeClr val="dk2"/>
                          </a:solidFill>
                          <a:latin typeface="Source Sans Pro"/>
                          <a:ea typeface="Source Sans Pro"/>
                          <a:cs typeface="Source Sans Pro"/>
                          <a:sym typeface="Source Sans Pro"/>
                        </a:rPr>
                        <a:t>via email</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Send Written Acceptance of Sprint via email</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Submit Invoice via Tungsten</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r>
              <a:tr h="630950">
                <a:tc>
                  <a:txBody>
                    <a:bodyPr/>
                    <a:lstStyle/>
                    <a:p>
                      <a:pPr indent="0" lvl="0" marL="0" marR="0" rtl="0" algn="r">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Approver / Accepter</a:t>
                      </a:r>
                      <a:endParaRPr sz="1300" u="none" cap="none" strike="noStrike">
                        <a:solidFill>
                          <a:schemeClr val="dk2"/>
                        </a:solidFill>
                        <a:latin typeface="Source Sans Pro"/>
                        <a:ea typeface="Source Sans Pro"/>
                        <a:cs typeface="Source Sans Pro"/>
                        <a:sym typeface="Source Sans Pro"/>
                      </a:endParaRPr>
                    </a:p>
                  </a:txBody>
                  <a:tcPr marT="41150" marB="411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VA Product Owner (Lauren A.)</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VA Product Owner (Lauren A.)</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VA Product Owner (Lauren A.) then COR (Mary O.)</a:t>
                      </a:r>
                      <a:endParaRPr sz="1300" u="none" cap="none" strike="noStrike">
                        <a:solidFill>
                          <a:schemeClr val="dk2"/>
                        </a:solidFill>
                        <a:highlight>
                          <a:srgbClr val="FFE599"/>
                        </a:highlight>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VA COR (Mary O.)</a:t>
                      </a:r>
                      <a:endParaRPr sz="900" u="none" cap="none" strike="noStrike">
                        <a:solidFill>
                          <a:schemeClr val="dk2"/>
                        </a:solidFill>
                        <a:highlight>
                          <a:srgbClr val="FFE599"/>
                        </a:highlight>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513700">
                <a:tc>
                  <a:txBody>
                    <a:bodyPr/>
                    <a:lstStyle/>
                    <a:p>
                      <a:pPr indent="0" lvl="0" marL="0" marR="0" rtl="0" algn="r">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Lead</a:t>
                      </a:r>
                      <a:endParaRPr i="0" sz="900" u="none" cap="none" strike="noStrike">
                        <a:solidFill>
                          <a:schemeClr val="dk2"/>
                        </a:solidFill>
                        <a:latin typeface="Source Sans Pro"/>
                        <a:ea typeface="Source Sans Pro"/>
                        <a:cs typeface="Source Sans Pro"/>
                        <a:sym typeface="Source Sans Pro"/>
                      </a:endParaRPr>
                    </a:p>
                  </a:txBody>
                  <a:tcPr marT="41150" marB="411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a:t>
                      </a:r>
                      <a:r>
                        <a:rPr lang="en-US" sz="900" u="none" cap="none" strike="noStrike">
                          <a:solidFill>
                            <a:schemeClr val="dk2"/>
                          </a:solidFill>
                          <a:latin typeface="Source Sans Pro"/>
                          <a:ea typeface="Source Sans Pro"/>
                          <a:cs typeface="Source Sans Pro"/>
                          <a:sym typeface="Source Sans Pro"/>
                        </a:rPr>
                        <a:t>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DHM</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i="0" lang="en-US" sz="900" u="none" cap="none" strike="noStrike">
                          <a:solidFill>
                            <a:schemeClr val="dk2"/>
                          </a:solidFill>
                          <a:latin typeface="Source Sans Pro"/>
                          <a:ea typeface="Source Sans Pro"/>
                          <a:cs typeface="Source Sans Pro"/>
                          <a:sym typeface="Source Sans Pro"/>
                        </a:rPr>
                        <a:t>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368400">
                <a:tc>
                  <a:txBody>
                    <a:bodyPr/>
                    <a:lstStyle/>
                    <a:p>
                      <a:pPr indent="0" lvl="0" marL="0" marR="0" rtl="0" algn="r">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Contributor</a:t>
                      </a:r>
                      <a:endParaRPr sz="1300" u="none" cap="none" strike="noStrike">
                        <a:solidFill>
                          <a:schemeClr val="dk2"/>
                        </a:solidFill>
                        <a:latin typeface="Source Sans Pro"/>
                        <a:ea typeface="Source Sans Pro"/>
                        <a:cs typeface="Source Sans Pro"/>
                        <a:sym typeface="Source Sans Pro"/>
                      </a:endParaRPr>
                    </a:p>
                  </a:txBody>
                  <a:tcPr marT="41150" marB="411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DHM</a:t>
                      </a:r>
                      <a:r>
                        <a:rPr i="0" lang="en-US" sz="900" u="none" cap="none" strike="noStrike">
                          <a:solidFill>
                            <a:schemeClr val="dk2"/>
                          </a:solidFill>
                          <a:latin typeface="Source Sans Pro"/>
                          <a:ea typeface="Source Sans Pro"/>
                          <a:cs typeface="Source Sans Pro"/>
                          <a:sym typeface="Source Sans Pro"/>
                        </a:rPr>
                        <a:t> / MO</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DHM</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DHM</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1300" u="none" cap="none" strike="noStrike">
                          <a:solidFill>
                            <a:schemeClr val="dk2"/>
                          </a:solidFill>
                          <a:latin typeface="Source Sans Pro"/>
                          <a:ea typeface="Source Sans Pro"/>
                          <a:cs typeface="Source Sans Pro"/>
                          <a:sym typeface="Source Sans Pro"/>
                        </a:rPr>
                        <a:t>--</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US" sz="1300" u="none" cap="none" strike="noStrike">
                          <a:solidFill>
                            <a:schemeClr val="dk2"/>
                          </a:solidFill>
                          <a:latin typeface="Source Sans Pro"/>
                          <a:ea typeface="Source Sans Pro"/>
                          <a:cs typeface="Source Sans Pro"/>
                          <a:sym typeface="Source Sans Pro"/>
                        </a:rPr>
                        <a:t>--</a:t>
                      </a:r>
                      <a:endParaRPr sz="13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chemeClr val="dk2"/>
                          </a:solidFill>
                          <a:latin typeface="Source Sans Pro"/>
                          <a:ea typeface="Source Sans Pro"/>
                          <a:cs typeface="Source Sans Pro"/>
                          <a:sym typeface="Source Sans Pro"/>
                        </a:rPr>
                        <a:t>--</a:t>
                      </a:r>
                      <a:endParaRPr i="0" sz="900" u="none" cap="none" strike="noStrike">
                        <a:solidFill>
                          <a:schemeClr val="dk2"/>
                        </a:solidFill>
                        <a:latin typeface="Source Sans Pro"/>
                        <a:ea typeface="Source Sans Pro"/>
                        <a:cs typeface="Source Sans Pro"/>
                        <a:sym typeface="Source Sans Pro"/>
                      </a:endParaRPr>
                    </a:p>
                  </a:txBody>
                  <a:tcPr marT="41150" marB="4115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BFBFBF">
                          <a:alpha val="0"/>
                        </a:srgbClr>
                      </a:solidFill>
                      <a:prstDash val="solid"/>
                      <a:round/>
                      <a:headEnd len="sm" w="sm" type="none"/>
                      <a:tailEnd len="sm" w="sm" type="none"/>
                    </a:lnB>
                  </a:tcPr>
                </a:tc>
              </a:tr>
            </a:tbl>
          </a:graphicData>
        </a:graphic>
      </p:graphicFrame>
      <p:sp>
        <p:nvSpPr>
          <p:cNvPr id="385" name="Google Shape;385;gf69b283f39_3_2"/>
          <p:cNvSpPr/>
          <p:nvPr/>
        </p:nvSpPr>
        <p:spPr>
          <a:xfrm>
            <a:off x="3265400" y="1189075"/>
            <a:ext cx="2168700" cy="2898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35550" lIns="71100" spcFirstLastPara="1" rIns="71100" wrap="square" tIns="35550">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Sprint Execution</a:t>
            </a:r>
            <a:endParaRPr b="1" i="1" sz="600" u="none" cap="none" strike="noStrike">
              <a:solidFill>
                <a:schemeClr val="lt1"/>
              </a:solidFill>
              <a:latin typeface="Source Sans Pro"/>
              <a:ea typeface="Source Sans Pro"/>
              <a:cs typeface="Source Sans Pro"/>
              <a:sym typeface="Source Sans Pro"/>
            </a:endParaRPr>
          </a:p>
        </p:txBody>
      </p:sp>
      <p:sp>
        <p:nvSpPr>
          <p:cNvPr id="386" name="Google Shape;386;gf69b283f39_3_2"/>
          <p:cNvSpPr/>
          <p:nvPr/>
        </p:nvSpPr>
        <p:spPr>
          <a:xfrm>
            <a:off x="1096850" y="1189075"/>
            <a:ext cx="2168700" cy="289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35550" lIns="71100" spcFirstLastPara="1" rIns="71100" wrap="square" tIns="35550">
            <a:no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Sprint Approval</a:t>
            </a:r>
            <a:endParaRPr b="1" i="1" sz="600" u="none" cap="none" strike="noStrike">
              <a:solidFill>
                <a:schemeClr val="lt1"/>
              </a:solidFill>
              <a:latin typeface="Source Sans Pro"/>
              <a:ea typeface="Source Sans Pro"/>
              <a:cs typeface="Source Sans Pro"/>
              <a:sym typeface="Source Sans Pro"/>
            </a:endParaRPr>
          </a:p>
        </p:txBody>
      </p:sp>
      <p:sp>
        <p:nvSpPr>
          <p:cNvPr id="387" name="Google Shape;387;gf69b283f39_3_2"/>
          <p:cNvSpPr/>
          <p:nvPr/>
        </p:nvSpPr>
        <p:spPr>
          <a:xfrm>
            <a:off x="5433950" y="1189075"/>
            <a:ext cx="3252900" cy="289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35550" lIns="71100" spcFirstLastPara="1" rIns="71100" wrap="square" tIns="35550">
            <a:noAutofit/>
          </a:bodyPr>
          <a:lstStyle/>
          <a:p>
            <a:pPr indent="0" lvl="0" marL="6350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Sprint Wrap Up</a:t>
            </a:r>
            <a:endParaRPr b="1" i="1" sz="6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gf69b283f39_4_73"/>
          <p:cNvGraphicFramePr/>
          <p:nvPr/>
        </p:nvGraphicFramePr>
        <p:xfrm>
          <a:off x="458351" y="1097356"/>
          <a:ext cx="3000000" cy="3000000"/>
        </p:xfrm>
        <a:graphic>
          <a:graphicData uri="http://schemas.openxmlformats.org/drawingml/2006/table">
            <a:tbl>
              <a:tblPr bandRow="1" firstRow="1">
                <a:noFill/>
                <a:tableStyleId>{990E59DD-D31D-45B5-A537-3D7F4FB90E5D}</a:tableStyleId>
              </a:tblPr>
              <a:tblGrid>
                <a:gridCol w="1113075"/>
                <a:gridCol w="688050"/>
                <a:gridCol w="918350"/>
                <a:gridCol w="918350"/>
                <a:gridCol w="918350"/>
                <a:gridCol w="918350"/>
                <a:gridCol w="918350"/>
                <a:gridCol w="918350"/>
                <a:gridCol w="918350"/>
              </a:tblGrid>
              <a:tr h="111450">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Task Order</a:t>
                      </a:r>
                      <a:endParaRPr b="1" sz="800" u="none" cap="none" strike="noStrike">
                        <a:solidFill>
                          <a:schemeClr val="dk2"/>
                        </a:solidFill>
                        <a:latin typeface="Source Sans Pro"/>
                        <a:ea typeface="Source Sans Pro"/>
                        <a:cs typeface="Source Sans Pro"/>
                        <a:sym typeface="Source Sans Pro"/>
                      </a:endParaRPr>
                    </a:p>
                  </a:txBody>
                  <a:tcPr marT="41125" marB="41125" marR="4570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8">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36C10B21N0070001 / 0001</a:t>
                      </a:r>
                      <a:endParaRPr b="1"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hMerge="1"/>
                <a:tc hMerge="1"/>
                <a:tc hMerge="1"/>
                <a:tc hMerge="1"/>
                <a:tc hMerge="1"/>
                <a:tc hMerge="1"/>
                <a:tc hMerge="1"/>
              </a:tr>
              <a:tr h="111450">
                <a:tc>
                  <a:txBody>
                    <a:bodyPr/>
                    <a:lstStyle/>
                    <a:p>
                      <a:pPr indent="0" lvl="0" marL="0" marR="0" rtl="0" algn="r">
                        <a:lnSpc>
                          <a:spcPct val="115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CLIN</a:t>
                      </a:r>
                      <a:endParaRPr b="1" sz="800" u="none" cap="none" strike="noStrike">
                        <a:solidFill>
                          <a:schemeClr val="dk2"/>
                        </a:solidFill>
                        <a:latin typeface="Source Sans Pro"/>
                        <a:ea typeface="Source Sans Pro"/>
                        <a:cs typeface="Source Sans Pro"/>
                        <a:sym typeface="Source Sans Pro"/>
                      </a:endParaRPr>
                    </a:p>
                  </a:txBody>
                  <a:tcPr marT="41125" marB="41125" marR="45700" marL="0" anchor="ctr">
                    <a:lnL cap="flat" cmpd="sng" w="9525">
                      <a:solidFill>
                        <a:srgbClr val="FFFFFF">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8">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0001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hMerge="1"/>
                <a:tc hMerge="1"/>
                <a:tc hMerge="1"/>
                <a:tc hMerge="1"/>
                <a:tc hMerge="1"/>
                <a:tc hMerge="1"/>
                <a:tc hMerge="1"/>
              </a:tr>
              <a:tr h="111450">
                <a:tc>
                  <a:txBody>
                    <a:bodyPr/>
                    <a:lstStyle/>
                    <a:p>
                      <a:pPr indent="0" lvl="0" marL="0" marR="0" rtl="0" algn="r">
                        <a:lnSpc>
                          <a:spcPct val="115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Sprint #</a:t>
                      </a:r>
                      <a:endParaRPr b="1" sz="800" u="none" cap="none" strike="noStrike">
                        <a:solidFill>
                          <a:schemeClr val="dk2"/>
                        </a:solidFill>
                        <a:latin typeface="Source Sans Pro"/>
                        <a:ea typeface="Source Sans Pro"/>
                        <a:cs typeface="Source Sans Pro"/>
                        <a:sym typeface="Source Sans Pro"/>
                      </a:endParaRPr>
                    </a:p>
                  </a:txBody>
                  <a:tcPr marT="41125" marB="41125" marR="45700" marL="0" anchor="ctr">
                    <a:lnL cap="flat" cmpd="sng" w="9525">
                      <a:solidFill>
                        <a:srgbClr val="FFFFFF">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0</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2</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3</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4</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5</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6</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7</a:t>
                      </a:r>
                      <a:endParaRPr sz="800" u="none" cap="none" strike="noStrike">
                        <a:solidFill>
                          <a:schemeClr val="dk2"/>
                        </a:solidFill>
                        <a:latin typeface="Source Sans Pro"/>
                        <a:ea typeface="Source Sans Pro"/>
                        <a:cs typeface="Source Sans Pro"/>
                        <a:sym typeface="Source Sans Pro"/>
                      </a:endParaRPr>
                    </a:p>
                  </a:txBody>
                  <a:tcPr marT="41125" marB="41125" marR="45700" marL="45700" anchor="ctr">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64500">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Sprint Approver Name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Lauren Alexanderson</a:t>
                      </a:r>
                      <a:endParaRPr sz="800">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000"/>
                        <a:buFont typeface="Arial"/>
                        <a:buNone/>
                      </a:pPr>
                      <a:r>
                        <a:rPr lang="en-US" sz="800" u="none" cap="none" strike="noStrike">
                          <a:solidFill>
                            <a:schemeClr val="dk2"/>
                          </a:solidFill>
                          <a:latin typeface="Source Sans Pro"/>
                          <a:ea typeface="Source Sans Pro"/>
                          <a:cs typeface="Source Sans Pro"/>
                          <a:sym typeface="Source Sans Pro"/>
                        </a:rPr>
                        <a:t>Lauren Alexanderson or </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15000"/>
                        </a:lnSpc>
                        <a:spcBef>
                          <a:spcPts val="0"/>
                        </a:spcBef>
                        <a:spcAft>
                          <a:spcPts val="0"/>
                        </a:spcAft>
                        <a:buClr>
                          <a:schemeClr val="dk1"/>
                        </a:buClr>
                        <a:buSzPts val="1000"/>
                        <a:buFont typeface="Arial"/>
                        <a:buNone/>
                      </a:pPr>
                      <a:r>
                        <a:rPr lang="en-US" sz="800" u="none" cap="none" strike="noStrike">
                          <a:solidFill>
                            <a:schemeClr val="dk2"/>
                          </a:solidFill>
                          <a:latin typeface="Source Sans Pro"/>
                          <a:ea typeface="Source Sans Pro"/>
                          <a:cs typeface="Source Sans Pro"/>
                          <a:sym typeface="Source Sans Pro"/>
                        </a:rPr>
                        <a:t>Meg Peters</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Meg Peters</a:t>
                      </a:r>
                      <a:endParaRPr sz="800">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000"/>
                        <a:buFont typeface="Arial"/>
                        <a:buNone/>
                      </a:pPr>
                      <a:r>
                        <a:rPr lang="en-US" sz="800">
                          <a:solidFill>
                            <a:schemeClr val="dk2"/>
                          </a:solidFill>
                          <a:latin typeface="Source Sans Pro"/>
                          <a:ea typeface="Source Sans Pro"/>
                          <a:cs typeface="Source Sans Pro"/>
                          <a:sym typeface="Source Sans Pro"/>
                        </a:rPr>
                        <a:t>Meg Peters</a:t>
                      </a:r>
                      <a:endParaRPr sz="800">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i="0"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PoP</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800" u="none" cap="none" strike="noStrike">
                          <a:solidFill>
                            <a:schemeClr val="dk2"/>
                          </a:solidFill>
                          <a:latin typeface="Source Sans Pro"/>
                          <a:ea typeface="Source Sans Pro"/>
                          <a:cs typeface="Source Sans Pro"/>
                          <a:sym typeface="Source Sans Pro"/>
                        </a:rPr>
                        <a:t>Base Year</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800" u="none" cap="none" strike="noStrike">
                          <a:solidFill>
                            <a:schemeClr val="dk2"/>
                          </a:solidFill>
                          <a:latin typeface="Source Sans Pro"/>
                          <a:ea typeface="Source Sans Pro"/>
                          <a:cs typeface="Source Sans Pro"/>
                          <a:sym typeface="Source Sans Pro"/>
                        </a:rPr>
                        <a:t>Base Year</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lang="en-US" sz="800" u="none" cap="none" strike="noStrike">
                          <a:solidFill>
                            <a:schemeClr val="dk2"/>
                          </a:solidFill>
                          <a:latin typeface="Source Sans Pro"/>
                          <a:ea typeface="Source Sans Pro"/>
                          <a:cs typeface="Source Sans Pro"/>
                          <a:sym typeface="Source Sans Pro"/>
                        </a:rPr>
                        <a:t>Base Year</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Arial"/>
                        <a:buNone/>
                      </a:pPr>
                      <a:r>
                        <a:rPr lang="en-US" sz="800" u="none" cap="none" strike="noStrike">
                          <a:solidFill>
                            <a:schemeClr val="dk2"/>
                          </a:solidFill>
                          <a:latin typeface="Source Sans Pro"/>
                          <a:ea typeface="Source Sans Pro"/>
                          <a:cs typeface="Source Sans Pro"/>
                          <a:sym typeface="Source Sans Pro"/>
                        </a:rPr>
                        <a:t>Base Year</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i="0"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Running Total</a:t>
                      </a:r>
                      <a:endParaRPr b="1" i="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800" u="none" cap="none" strike="noStrike">
                          <a:solidFill>
                            <a:schemeClr val="dk2"/>
                          </a:solidFill>
                          <a:latin typeface="Source Sans Pro"/>
                          <a:ea typeface="Source Sans Pro"/>
                          <a:cs typeface="Source Sans Pro"/>
                          <a:sym typeface="Source Sans Pro"/>
                        </a:rPr>
                        <a:t>1 of 26</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2 of 26</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3 of 26</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t>4 of 26</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Approval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9/7/2021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800" u="none" cap="none" strike="noStrike">
                          <a:solidFill>
                            <a:schemeClr val="dk2"/>
                          </a:solidFill>
                          <a:latin typeface="Source Sans Pro"/>
                          <a:ea typeface="Source Sans Pro"/>
                          <a:cs typeface="Source Sans Pro"/>
                          <a:sym typeface="Source Sans Pro"/>
                        </a:rPr>
                        <a:t>9/21/2021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10/1/2021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Start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9/8/2021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9/22/2021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10/6/2021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10/20/2021</a:t>
                      </a:r>
                      <a:endParaRPr sz="800">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End / Demo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9/21/2021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10/5/2021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10/19/2021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11/2/2021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87975">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PO Acceptance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9/21/2021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10/</a:t>
                      </a:r>
                      <a:r>
                        <a:rPr lang="en-US" sz="800">
                          <a:solidFill>
                            <a:schemeClr val="dk2"/>
                          </a:solidFill>
                          <a:latin typeface="Source Sans Pro"/>
                          <a:ea typeface="Source Sans Pro"/>
                          <a:cs typeface="Source Sans Pro"/>
                          <a:sym typeface="Source Sans Pro"/>
                        </a:rPr>
                        <a:t>5</a:t>
                      </a:r>
                      <a:r>
                        <a:rPr lang="en-US" sz="800" u="none" cap="none" strike="noStrike">
                          <a:solidFill>
                            <a:schemeClr val="dk2"/>
                          </a:solidFill>
                          <a:latin typeface="Source Sans Pro"/>
                          <a:ea typeface="Source Sans Pro"/>
                          <a:cs typeface="Source Sans Pro"/>
                          <a:sym typeface="Source Sans Pro"/>
                        </a:rPr>
                        <a:t>/2021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87975">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COR Acceptance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9/22/2021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10/7/2021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10/26/21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87975">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Invoice Submitted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9/24/2021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10/11/21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10/19/21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11450">
                <a:tc>
                  <a:txBody>
                    <a:bodyPr/>
                    <a:lstStyle/>
                    <a:p>
                      <a:pPr indent="0" lvl="0" marL="0" marR="0" rtl="0" algn="r">
                        <a:lnSpc>
                          <a:spcPct val="115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Invoice Paid Date</a:t>
                      </a:r>
                      <a:endParaRPr b="1" sz="800" u="none" cap="none" strike="noStrike">
                        <a:solidFill>
                          <a:schemeClr val="dk2"/>
                        </a:solidFill>
                        <a:latin typeface="Source Sans Pro"/>
                        <a:ea typeface="Source Sans Pro"/>
                        <a:cs typeface="Source Sans Pro"/>
                        <a:sym typeface="Source Sans Pro"/>
                      </a:endParaRPr>
                    </a:p>
                  </a:txBody>
                  <a:tcPr marT="41125" marB="41125" marR="45700" marL="0">
                    <a:lnL cap="flat" cmpd="sng" w="9525">
                      <a:solidFill>
                        <a:srgbClr val="CCCCCC">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10/12/21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10/26/21</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Pending</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41125" marB="41125" marR="45700" marL="45700">
                    <a:lnL cap="flat" cmpd="sng" w="9525">
                      <a:solidFill>
                        <a:srgbClr val="D8D8D8">
                          <a:alpha val="0"/>
                        </a:srgbClr>
                      </a:solidFill>
                      <a:prstDash val="solid"/>
                      <a:round/>
                      <a:headEnd len="sm" w="sm" type="none"/>
                      <a:tailEnd len="sm" w="sm" type="none"/>
                    </a:lnL>
                    <a:lnR cap="flat" cmpd="sng" w="9525">
                      <a:solidFill>
                        <a:srgbClr val="D8D8D8">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r>
            </a:tbl>
          </a:graphicData>
        </a:graphic>
      </p:graphicFrame>
      <p:sp>
        <p:nvSpPr>
          <p:cNvPr id="393" name="Google Shape;393;gf69b283f39_4_7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Sprint Tracker</a:t>
            </a:r>
            <a:endParaRPr sz="3200"/>
          </a:p>
        </p:txBody>
      </p:sp>
      <p:sp>
        <p:nvSpPr>
          <p:cNvPr id="394" name="Google Shape;394;gf69b283f39_4_7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395" name="Google Shape;395;gf69b283f39_4_73"/>
          <p:cNvSpPr/>
          <p:nvPr/>
        </p:nvSpPr>
        <p:spPr>
          <a:xfrm>
            <a:off x="8234525" y="246000"/>
            <a:ext cx="626100" cy="536700"/>
          </a:xfrm>
          <a:prstGeom prst="plus">
            <a:avLst>
              <a:gd fmla="val 2708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f69b283f39_4_483"/>
          <p:cNvSpPr txBox="1"/>
          <p:nvPr>
            <p:ph type="title"/>
          </p:nvPr>
        </p:nvSpPr>
        <p:spPr>
          <a:xfrm>
            <a:off x="457200" y="1276350"/>
            <a:ext cx="7543800" cy="165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Source Sans Pro"/>
              <a:buNone/>
            </a:pPr>
            <a:r>
              <a:rPr lang="en-US"/>
              <a:t>Show me, don’t tell me: Sprint 0 Demo</a:t>
            </a:r>
            <a:endParaRPr/>
          </a:p>
          <a:p>
            <a:pPr indent="0" lvl="0" marL="0" rtl="0" algn="l">
              <a:lnSpc>
                <a:spcPct val="100000"/>
              </a:lnSpc>
              <a:spcBef>
                <a:spcPts val="0"/>
              </a:spcBef>
              <a:spcAft>
                <a:spcPts val="0"/>
              </a:spcAft>
              <a:buClr>
                <a:schemeClr val="lt1"/>
              </a:buClr>
              <a:buSzPct val="100000"/>
              <a:buFont typeface="Source Sans Pro"/>
              <a:buNone/>
            </a:pPr>
            <a:r>
              <a:rPr b="0" lang="en-US"/>
              <a:t>21 September, 2021</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f69b283f39_4_226"/>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p:txBody>
      </p:sp>
      <p:sp>
        <p:nvSpPr>
          <p:cNvPr id="406" name="Google Shape;406;gf69b283f39_4_226"/>
          <p:cNvSpPr txBox="1"/>
          <p:nvPr/>
        </p:nvSpPr>
        <p:spPr>
          <a:xfrm>
            <a:off x="457200" y="916950"/>
            <a:ext cx="5498100" cy="24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0"/>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Kickoff the program</a:t>
            </a:r>
            <a:endParaRPr b="0" i="0" sz="8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Establish leadership and reporting norms</a:t>
            </a:r>
            <a:endParaRPr b="0" i="0" sz="8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Build the team aligned on the right place to start</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 Team Introductory Meeting</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Plan and host formal Kickoff Meeting and ceremony cadence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 Project Onboarding session and begin digesting the DHM Onboarding Guide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Begin and monitor onboarding</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 stakeholder mapping to understand stakeholder landscape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Begin recruiting and hiring process for open roles and create team staffing structure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Develop backlog and plan for Sprint 1</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graphicFrame>
        <p:nvGraphicFramePr>
          <p:cNvPr id="407" name="Google Shape;407;gf69b283f39_4_226"/>
          <p:cNvGraphicFramePr/>
          <p:nvPr/>
        </p:nvGraphicFramePr>
        <p:xfrm>
          <a:off x="526600" y="3299351"/>
          <a:ext cx="3000000" cy="3000000"/>
        </p:xfrm>
        <a:graphic>
          <a:graphicData uri="http://schemas.openxmlformats.org/drawingml/2006/table">
            <a:tbl>
              <a:tblPr bandRow="1" firstRow="1">
                <a:noFill/>
                <a:tableStyleId>{990E59DD-D31D-45B5-A537-3D7F4FB90E5D}</a:tableStyleId>
              </a:tblPr>
              <a:tblGrid>
                <a:gridCol w="2253575"/>
                <a:gridCol w="5906625"/>
              </a:tblGrid>
              <a:tr h="522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028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rgbClr val="434343"/>
                          </a:solidFill>
                          <a:latin typeface="Source Sans Pro"/>
                          <a:ea typeface="Source Sans Pro"/>
                          <a:cs typeface="Source Sans Pro"/>
                          <a:sym typeface="Source Sans Pro"/>
                        </a:rPr>
                        <a:t>Introductory Meeting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Attended Introductory Meeting and gathered additional information to coordinate and prepare for kickoff</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4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rgbClr val="434343"/>
                          </a:solidFill>
                          <a:latin typeface="Source Sans Pro"/>
                          <a:ea typeface="Source Sans Pro"/>
                          <a:cs typeface="Source Sans Pro"/>
                          <a:sym typeface="Source Sans Pro"/>
                        </a:rPr>
                        <a:t>Project Kickoff </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Hosted formal kickoff meeting</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Aligned on approach, work plan, and onboarding strategy</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Scheduled agile ceremonies and gather additional details to fold into the program and product roadmap and backlog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Stakeholder Map</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55575"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Reviewed DHM Landscape Map and synthesized new stakeholder learnings</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Team Staffing Plan</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Created and shared team staffing plan</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Incorporated product team feedback into recruiting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7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Backlog</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155575"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Prioritized epics and backlog for Sprint 1</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
        <p:nvSpPr>
          <p:cNvPr id="408" name="Google Shape;408;gf69b283f39_4_226"/>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0 Approval / </a:t>
            </a:r>
            <a:r>
              <a:rPr b="0" lang="en-US" sz="2800"/>
              <a:t>Acceptance</a:t>
            </a:r>
            <a:endParaRPr b="0"/>
          </a:p>
        </p:txBody>
      </p:sp>
      <p:sp>
        <p:nvSpPr>
          <p:cNvPr id="409" name="Google Shape;409;gf69b283f39_4_226"/>
          <p:cNvSpPr/>
          <p:nvPr/>
        </p:nvSpPr>
        <p:spPr>
          <a:xfrm>
            <a:off x="5955300" y="782450"/>
            <a:ext cx="2769600" cy="6297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Source Sans Pro"/>
                <a:ea typeface="Source Sans Pro"/>
                <a:cs typeface="Source Sans Pro"/>
                <a:sym typeface="Source Sans Pro"/>
              </a:rPr>
              <a:t>Use strikethrough + explanation in text as shown.</a:t>
            </a:r>
            <a:endParaRPr b="0" i="0" sz="14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f69b283f39_4_576"/>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p:txBody>
      </p:sp>
      <p:sp>
        <p:nvSpPr>
          <p:cNvPr id="415" name="Google Shape;415;gf69b283f39_4_576"/>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0 Update</a:t>
            </a:r>
            <a:endParaRPr/>
          </a:p>
        </p:txBody>
      </p:sp>
      <p:pic>
        <p:nvPicPr>
          <p:cNvPr id="416" name="Google Shape;416;gf69b283f39_4_576"/>
          <p:cNvPicPr preferRelativeResize="0"/>
          <p:nvPr/>
        </p:nvPicPr>
        <p:blipFill rotWithShape="1">
          <a:blip r:embed="rId3">
            <a:alphaModFix/>
          </a:blip>
          <a:srcRect b="0" l="0" r="0" t="0"/>
          <a:stretch/>
        </p:blipFill>
        <p:spPr>
          <a:xfrm>
            <a:off x="5568675" y="2661825"/>
            <a:ext cx="2985378" cy="1596101"/>
          </a:xfrm>
          <a:prstGeom prst="rect">
            <a:avLst/>
          </a:prstGeom>
          <a:noFill/>
          <a:ln cap="flat" cmpd="sng" w="9525">
            <a:solidFill>
              <a:srgbClr val="EFEFEF"/>
            </a:solidFill>
            <a:prstDash val="solid"/>
            <a:round/>
            <a:headEnd len="sm" w="sm" type="none"/>
            <a:tailEnd len="sm" w="sm" type="none"/>
          </a:ln>
        </p:spPr>
      </p:pic>
      <p:pic>
        <p:nvPicPr>
          <p:cNvPr id="417" name="Google Shape;417;gf69b283f39_4_576"/>
          <p:cNvPicPr preferRelativeResize="0"/>
          <p:nvPr/>
        </p:nvPicPr>
        <p:blipFill rotWithShape="1">
          <a:blip r:embed="rId4">
            <a:alphaModFix/>
          </a:blip>
          <a:srcRect b="0" l="0" r="0" t="0"/>
          <a:stretch/>
        </p:blipFill>
        <p:spPr>
          <a:xfrm>
            <a:off x="523450" y="2661825"/>
            <a:ext cx="1897070" cy="1093858"/>
          </a:xfrm>
          <a:prstGeom prst="rect">
            <a:avLst/>
          </a:prstGeom>
          <a:noFill/>
          <a:ln cap="flat" cmpd="sng" w="9525">
            <a:solidFill>
              <a:srgbClr val="EFEFEF"/>
            </a:solidFill>
            <a:prstDash val="solid"/>
            <a:round/>
            <a:headEnd len="sm" w="sm" type="none"/>
            <a:tailEnd len="sm" w="sm" type="none"/>
          </a:ln>
        </p:spPr>
      </p:pic>
      <p:pic>
        <p:nvPicPr>
          <p:cNvPr id="418" name="Google Shape;418;gf69b283f39_4_576"/>
          <p:cNvPicPr preferRelativeResize="0"/>
          <p:nvPr/>
        </p:nvPicPr>
        <p:blipFill rotWithShape="1">
          <a:blip r:embed="rId5">
            <a:alphaModFix/>
          </a:blip>
          <a:srcRect b="26286" l="0" r="0" t="0"/>
          <a:stretch/>
        </p:blipFill>
        <p:spPr>
          <a:xfrm>
            <a:off x="763828" y="3382092"/>
            <a:ext cx="1897071" cy="904083"/>
          </a:xfrm>
          <a:prstGeom prst="rect">
            <a:avLst/>
          </a:prstGeom>
          <a:noFill/>
          <a:ln cap="flat" cmpd="sng" w="9525">
            <a:solidFill>
              <a:srgbClr val="EFEFEF"/>
            </a:solidFill>
            <a:prstDash val="solid"/>
            <a:round/>
            <a:headEnd len="sm" w="sm" type="none"/>
            <a:tailEnd len="sm" w="sm" type="none"/>
          </a:ln>
        </p:spPr>
      </p:pic>
      <p:pic>
        <p:nvPicPr>
          <p:cNvPr id="419" name="Google Shape;419;gf69b283f39_4_576"/>
          <p:cNvPicPr preferRelativeResize="0"/>
          <p:nvPr/>
        </p:nvPicPr>
        <p:blipFill rotWithShape="1">
          <a:blip r:embed="rId6">
            <a:alphaModFix/>
          </a:blip>
          <a:srcRect b="0" l="0" r="0" t="0"/>
          <a:stretch/>
        </p:blipFill>
        <p:spPr>
          <a:xfrm>
            <a:off x="2855950" y="2661825"/>
            <a:ext cx="2553723" cy="1596099"/>
          </a:xfrm>
          <a:prstGeom prst="rect">
            <a:avLst/>
          </a:prstGeom>
          <a:noFill/>
          <a:ln>
            <a:noFill/>
          </a:ln>
        </p:spPr>
      </p:pic>
      <p:sp>
        <p:nvSpPr>
          <p:cNvPr id="420" name="Google Shape;420;gf69b283f39_4_576"/>
          <p:cNvSpPr txBox="1"/>
          <p:nvPr/>
        </p:nvSpPr>
        <p:spPr>
          <a:xfrm>
            <a:off x="464100" y="1645300"/>
            <a:ext cx="7854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Source Sans Pro"/>
                <a:ea typeface="Source Sans Pro"/>
                <a:cs typeface="Source Sans Pro"/>
                <a:sym typeface="Source Sans Pro"/>
              </a:rPr>
              <a:t>We met the team during the Green Light Meeting and Project Onboarding and dove into the research to develop an understanding of the program At Kickoff, we aligned on 4 main themes for Sprint 0 and the need to understand key stakeholders, align as a team, onboard to the project and contract, and create a plan. We created Epics and tasks to guide the work. </a:t>
            </a:r>
            <a:endParaRPr b="1" i="0" sz="900" u="none" cap="none" strike="noStrike">
              <a:solidFill>
                <a:schemeClr val="dk2"/>
              </a:solidFill>
              <a:latin typeface="Source Sans Pro"/>
              <a:ea typeface="Source Sans Pro"/>
              <a:cs typeface="Source Sans Pro"/>
              <a:sym typeface="Source Sans Pro"/>
            </a:endParaRPr>
          </a:p>
        </p:txBody>
      </p:sp>
      <p:sp>
        <p:nvSpPr>
          <p:cNvPr id="421" name="Google Shape;421;gf69b283f39_4_576"/>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Sprint 0 started with a Green Light—we stepped on the pedal and set a foundation for defining the Sprint 0 Plan during the Kickoff.</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f69b283f39_4_59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27" name="Google Shape;427;gf69b283f39_4_59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0 Update</a:t>
            </a:r>
            <a:endParaRPr/>
          </a:p>
        </p:txBody>
      </p:sp>
      <p:pic>
        <p:nvPicPr>
          <p:cNvPr id="428" name="Google Shape;428;gf69b283f39_4_591"/>
          <p:cNvPicPr preferRelativeResize="0"/>
          <p:nvPr/>
        </p:nvPicPr>
        <p:blipFill rotWithShape="1">
          <a:blip r:embed="rId3">
            <a:alphaModFix/>
          </a:blip>
          <a:srcRect b="0" l="0" r="0" t="2543"/>
          <a:stretch/>
        </p:blipFill>
        <p:spPr>
          <a:xfrm>
            <a:off x="464100" y="2411750"/>
            <a:ext cx="4355976" cy="2480075"/>
          </a:xfrm>
          <a:prstGeom prst="rect">
            <a:avLst/>
          </a:prstGeom>
          <a:noFill/>
          <a:ln>
            <a:noFill/>
          </a:ln>
        </p:spPr>
      </p:pic>
      <p:sp>
        <p:nvSpPr>
          <p:cNvPr id="429" name="Google Shape;429;gf69b283f39_4_591"/>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We remained agile and reprioritized as we learned.</a:t>
            </a:r>
            <a:endParaRPr b="1" i="0" sz="1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2"/>
                </a:solidFill>
                <a:latin typeface="Source Sans Pro"/>
                <a:ea typeface="Source Sans Pro"/>
                <a:cs typeface="Source Sans Pro"/>
                <a:sym typeface="Source Sans Pro"/>
              </a:rPr>
              <a:t>To maximize participation at Team Charter, we gained approval to push it to Sprint 1 (9/27). We prioritized recruiting and backlog refinement as we recognized them to be key elements of successful alignment for the work ahead. As we were being onboarded, we identified the “Planned” Roadmap as a bigger activity and deemed it more realistic to be defined by end of Sprint 1 as further discovery discussions were needed upfront. </a:t>
            </a:r>
            <a:endParaRPr b="0" i="0" sz="10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p:txBody>
      </p:sp>
      <p:pic>
        <p:nvPicPr>
          <p:cNvPr id="430" name="Google Shape;430;gf69b283f39_4_591"/>
          <p:cNvPicPr preferRelativeResize="0"/>
          <p:nvPr/>
        </p:nvPicPr>
        <p:blipFill rotWithShape="1">
          <a:blip r:embed="rId4">
            <a:alphaModFix/>
          </a:blip>
          <a:srcRect b="0" l="4030" r="0" t="0"/>
          <a:stretch/>
        </p:blipFill>
        <p:spPr>
          <a:xfrm>
            <a:off x="5332028" y="2353700"/>
            <a:ext cx="2609373" cy="2408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f69b283f39_4_605"/>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36" name="Google Shape;436;gf69b283f39_4_605"/>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0 Update</a:t>
            </a:r>
            <a:endParaRPr/>
          </a:p>
        </p:txBody>
      </p:sp>
      <p:sp>
        <p:nvSpPr>
          <p:cNvPr id="437" name="Google Shape;437;gf69b283f39_4_605"/>
          <p:cNvSpPr txBox="1"/>
          <p:nvPr/>
        </p:nvSpPr>
        <p:spPr>
          <a:xfrm>
            <a:off x="464100" y="1198475"/>
            <a:ext cx="7854000" cy="392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Onboard Landing Team and Kickoff Project</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Prepared for and attended CEDAR IDIQ Task Order #1 - Green Light</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Prepared questions for and attended Governance and Onboarding Orientation and met with Mary to align on governance and compliance</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Conducted VA onboarding training with Kemi</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Prepared for and conducted Kickoff Meeting</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Conducted a MO Studio roadmap working session</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Conducted MO Studio mid-sprint retrospective </a:t>
            </a:r>
            <a:endParaRPr b="0"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Problem Definition, Approach, &amp; Sprint Planning</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Coordinated and scheduled agile ceremonies (stand up, demo, retro, sprint planning, backlog grooming) </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Planned sprint tasks in an internal session to accomplish Work Plan </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Prepared for and conducted an internal roles and responsibilities workshop</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Prepared backlog materials for and collaborated with Aryeh to refine priorities for Sprint 0; conducted an initial grooming of the Sprint 1 backlog</a:t>
            </a:r>
            <a:endParaRPr b="0"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Deep Dive into Research, Discovery, and Proof of Concept (POC)</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Reviewed the Health Apartment Team Onboarding Guide and associated materials and completed Health Apartment Team Onboarding session </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Conducted MO Studio stakeholder mapping working sessions and met with leadership team to synthesize existing stakeholder knowledge </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Conducted Stakeholder Discussion with Lauren</a:t>
            </a:r>
            <a:endParaRPr b="0"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1" i="0" lang="en-US" sz="900" u="none" cap="none" strike="noStrike">
                <a:solidFill>
                  <a:schemeClr val="dk2"/>
                </a:solidFill>
                <a:latin typeface="Source Sans Pro"/>
                <a:ea typeface="Source Sans Pro"/>
                <a:cs typeface="Source Sans Pro"/>
                <a:sym typeface="Source Sans Pro"/>
              </a:rPr>
              <a:t>Recruiting, Hiring, and Onboarding</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Recruited for Product Lead, Developer, and UX Lead</a:t>
            </a:r>
            <a:endParaRPr b="0" i="0" sz="900" u="none" cap="none" strike="noStrike">
              <a:solidFill>
                <a:schemeClr val="dk2"/>
              </a:solidFill>
              <a:latin typeface="Source Sans Pro"/>
              <a:ea typeface="Source Sans Pro"/>
              <a:cs typeface="Source Sans Pro"/>
              <a:sym typeface="Source Sans Pro"/>
            </a:endParaRPr>
          </a:p>
          <a:p>
            <a:pPr indent="-161925" lvl="0" marL="171450" marR="0" rtl="0" algn="l">
              <a:lnSpc>
                <a:spcPct val="100000"/>
              </a:lnSpc>
              <a:spcBef>
                <a:spcPts val="0"/>
              </a:spcBef>
              <a:spcAft>
                <a:spcPts val="0"/>
              </a:spcAft>
              <a:buClr>
                <a:schemeClr val="dk2"/>
              </a:buClr>
              <a:buSzPts val="900"/>
              <a:buFont typeface="Source Sans Pro"/>
              <a:buChar char="•"/>
            </a:pPr>
            <a:r>
              <a:rPr b="0" i="0" lang="en-US" sz="900" u="none" cap="none" strike="noStrike">
                <a:solidFill>
                  <a:schemeClr val="dk2"/>
                </a:solidFill>
                <a:latin typeface="Source Sans Pro"/>
                <a:ea typeface="Source Sans Pro"/>
                <a:cs typeface="Source Sans Pro"/>
                <a:sym typeface="Source Sans Pro"/>
              </a:rPr>
              <a:t>Assessed sources to onboard Software Engineering Lead</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Added six candidates in our interview pipeline </a:t>
            </a:r>
            <a:endParaRPr b="0"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900" u="none" cap="none" strike="noStrike">
                <a:solidFill>
                  <a:schemeClr val="dk2"/>
                </a:solidFill>
                <a:latin typeface="Source Sans Pro"/>
                <a:ea typeface="Source Sans Pro"/>
                <a:cs typeface="Source Sans Pro"/>
                <a:sym typeface="Source Sans Pro"/>
              </a:rPr>
              <a:t>Interviewed candidate (2 separate panels) for Product Lead</a:t>
            </a:r>
            <a:endParaRPr b="0" i="0" sz="900" u="none" cap="none" strike="noStrike">
              <a:solidFill>
                <a:schemeClr val="dk2"/>
              </a:solidFill>
              <a:latin typeface="Source Sans Pro"/>
              <a:ea typeface="Source Sans Pro"/>
              <a:cs typeface="Source Sans Pro"/>
              <a:sym typeface="Source Sans Pro"/>
            </a:endParaRPr>
          </a:p>
          <a:p>
            <a:pPr indent="-161925" lvl="0" marL="171450" marR="0" rtl="0" algn="l">
              <a:lnSpc>
                <a:spcPct val="100000"/>
              </a:lnSpc>
              <a:spcBef>
                <a:spcPts val="0"/>
              </a:spcBef>
              <a:spcAft>
                <a:spcPts val="0"/>
              </a:spcAft>
              <a:buClr>
                <a:schemeClr val="dk2"/>
              </a:buClr>
              <a:buSzPts val="900"/>
              <a:buFont typeface="Source Sans Pro"/>
              <a:buChar char="•"/>
            </a:pPr>
            <a:r>
              <a:rPr b="0" i="0" lang="en-US" sz="900" u="none" cap="none" strike="noStrike">
                <a:solidFill>
                  <a:schemeClr val="dk2"/>
                </a:solidFill>
                <a:latin typeface="Source Sans Pro"/>
                <a:ea typeface="Source Sans Pro"/>
                <a:cs typeface="Source Sans Pro"/>
                <a:sym typeface="Source Sans Pro"/>
              </a:rPr>
              <a:t>Collaborated with Pluribus to assess teaming strategy for </a:t>
            </a:r>
            <a:r>
              <a:rPr b="0"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
                  </a:ext>
                </a:extLst>
              </a:rPr>
              <a:t>FE Developer</a:t>
            </a:r>
            <a:endParaRPr b="0" i="0"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
                </a:ext>
              </a:extLst>
            </a:endParaRPr>
          </a:p>
          <a:p>
            <a:pPr indent="-161925" lvl="0" marL="171450" marR="0" rtl="0" algn="l">
              <a:lnSpc>
                <a:spcPct val="100000"/>
              </a:lnSpc>
              <a:spcBef>
                <a:spcPts val="0"/>
              </a:spcBef>
              <a:spcAft>
                <a:spcPts val="0"/>
              </a:spcAft>
              <a:buClr>
                <a:schemeClr val="dk2"/>
              </a:buClr>
              <a:buSzPts val="900"/>
              <a:buFont typeface="Source Sans Pro"/>
              <a:buChar char="•"/>
            </a:pPr>
            <a:r>
              <a:rPr b="0"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
                  </a:ext>
                </a:extLst>
              </a:rPr>
              <a:t>Interviewed three candidates for UX Lead</a:t>
            </a:r>
            <a:endParaRPr b="0" i="0"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
                </a:ext>
              </a:extLst>
            </a:endParaRPr>
          </a:p>
          <a:p>
            <a:pPr indent="-161925" lvl="0" marL="171450" marR="0" rtl="0" algn="l">
              <a:lnSpc>
                <a:spcPct val="100000"/>
              </a:lnSpc>
              <a:spcBef>
                <a:spcPts val="0"/>
              </a:spcBef>
              <a:spcAft>
                <a:spcPts val="0"/>
              </a:spcAft>
              <a:buClr>
                <a:schemeClr val="dk2"/>
              </a:buClr>
              <a:buSzPts val="900"/>
              <a:buFont typeface="Source Sans Pro"/>
              <a:buChar char="•"/>
            </a:pPr>
            <a:r>
              <a:rPr b="0" i="0" lang="en-US" sz="900" u="none" cap="none" strike="noStrike">
                <a:solidFill>
                  <a:schemeClr val="dk2"/>
                </a:solidFill>
                <a:latin typeface="Source Sans Pro"/>
                <a:ea typeface="Source Sans Pro"/>
                <a:cs typeface="Source Sans Pro"/>
                <a:sym typeface="Source Sans Pro"/>
              </a:rPr>
              <a:t>Began to develop s</a:t>
            </a:r>
            <a:r>
              <a:rPr b="0"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
                  </a:ext>
                </a:extLst>
              </a:rPr>
              <a:t>ubcontracts with McKinsey and Pluribus</a:t>
            </a:r>
            <a:r>
              <a:rPr b="0" i="0" lang="en-US" sz="900" u="none" cap="none" strike="noStrike">
                <a:solidFill>
                  <a:schemeClr val="dk2"/>
                </a:solidFill>
                <a:latin typeface="Source Sans Pro"/>
                <a:ea typeface="Source Sans Pro"/>
                <a:cs typeface="Source Sans Pro"/>
                <a:sym typeface="Source Sans Pro"/>
              </a:rPr>
              <a:t> subcontractors</a:t>
            </a:r>
            <a:endParaRPr b="0" i="0" sz="900" u="none" cap="none" strike="noStrike">
              <a:solidFill>
                <a:schemeClr val="dk2"/>
              </a:solidFill>
              <a:latin typeface="Source Sans Pro"/>
              <a:ea typeface="Source Sans Pro"/>
              <a:cs typeface="Source Sans Pro"/>
              <a:sym typeface="Source Sans Pro"/>
            </a:endParaRPr>
          </a:p>
        </p:txBody>
      </p:sp>
      <p:sp>
        <p:nvSpPr>
          <p:cNvPr id="438" name="Google Shape;438;gf69b283f39_4_605"/>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
          <p:cNvSpPr txBox="1"/>
          <p:nvPr>
            <p:ph type="ctrTitle"/>
          </p:nvPr>
        </p:nvSpPr>
        <p:spPr>
          <a:xfrm>
            <a:off x="1143000" y="2571750"/>
            <a:ext cx="6858000" cy="148681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Source Sans Pro"/>
              <a:buNone/>
            </a:pPr>
            <a:r>
              <a:rPr lang="en-US"/>
              <a:t>VA CEDAR IDIQ TO1 VFS-DHM Reporting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f69b283f39_4_487"/>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US" sz="1200"/>
              <a:t>Stakeholder Ecosystem Map</a:t>
            </a:r>
            <a:endParaRPr b="1" sz="1200"/>
          </a:p>
          <a:p>
            <a:pPr indent="-152400" lvl="0" marL="228600" rtl="0" algn="l">
              <a:lnSpc>
                <a:spcPct val="100000"/>
              </a:lnSpc>
              <a:spcBef>
                <a:spcPts val="1000"/>
              </a:spcBef>
              <a:spcAft>
                <a:spcPts val="0"/>
              </a:spcAft>
              <a:buSzPts val="1200"/>
              <a:buFont typeface="Source Sans Pro"/>
              <a:buChar char="•"/>
            </a:pPr>
            <a:r>
              <a:rPr lang="en-US" sz="1200" u="sng">
                <a:solidFill>
                  <a:schemeClr val="hlink"/>
                </a:solidFill>
                <a:hlinkClick r:id="rId3"/>
              </a:rPr>
              <a:t>Link here.</a:t>
            </a:r>
            <a:endParaRPr sz="1200"/>
          </a:p>
          <a:p>
            <a:pPr indent="0" lvl="0" marL="0" rtl="0" algn="l">
              <a:lnSpc>
                <a:spcPct val="100000"/>
              </a:lnSpc>
              <a:spcBef>
                <a:spcPts val="1000"/>
              </a:spcBef>
              <a:spcAft>
                <a:spcPts val="0"/>
              </a:spcAft>
              <a:buSzPts val="2400"/>
              <a:buNone/>
            </a:pPr>
            <a:r>
              <a:rPr b="1" lang="en-US" sz="1200"/>
              <a:t>Initial R&amp;R Recruiting</a:t>
            </a:r>
            <a:endParaRPr sz="1200"/>
          </a:p>
          <a:p>
            <a:pPr indent="-152400" lvl="0" marL="228600" rtl="0" algn="l">
              <a:lnSpc>
                <a:spcPct val="100000"/>
              </a:lnSpc>
              <a:spcBef>
                <a:spcPts val="1000"/>
              </a:spcBef>
              <a:spcAft>
                <a:spcPts val="0"/>
              </a:spcAft>
              <a:buSzPts val="1200"/>
              <a:buFont typeface="Source Sans Pro"/>
              <a:buChar char="•"/>
            </a:pPr>
            <a:r>
              <a:rPr lang="en-US" sz="1200" u="sng">
                <a:solidFill>
                  <a:schemeClr val="hlink"/>
                </a:solidFill>
                <a:hlinkClick r:id="rId4"/>
              </a:rPr>
              <a:t>Link here.</a:t>
            </a:r>
            <a:endParaRPr sz="1200"/>
          </a:p>
          <a:p>
            <a:pPr indent="0" lvl="0" marL="0" rtl="0" algn="l">
              <a:lnSpc>
                <a:spcPct val="100000"/>
              </a:lnSpc>
              <a:spcBef>
                <a:spcPts val="1000"/>
              </a:spcBef>
              <a:spcAft>
                <a:spcPts val="0"/>
              </a:spcAft>
              <a:buSzPts val="2400"/>
              <a:buNone/>
            </a:pPr>
            <a:r>
              <a:rPr b="1" lang="en-US" sz="1200"/>
              <a:t>Backlog Development</a:t>
            </a:r>
            <a:endParaRPr sz="1200"/>
          </a:p>
          <a:p>
            <a:pPr indent="-152400" lvl="0" marL="228600" rtl="0" algn="l">
              <a:lnSpc>
                <a:spcPct val="100000"/>
              </a:lnSpc>
              <a:spcBef>
                <a:spcPts val="1000"/>
              </a:spcBef>
              <a:spcAft>
                <a:spcPts val="1000"/>
              </a:spcAft>
              <a:buSzPts val="1200"/>
              <a:buFont typeface="Source Sans Pro"/>
              <a:buChar char="•"/>
            </a:pPr>
            <a:r>
              <a:rPr lang="en-US" sz="1200" u="sng">
                <a:solidFill>
                  <a:schemeClr val="hlink"/>
                </a:solidFill>
                <a:hlinkClick r:id="rId5"/>
              </a:rPr>
              <a:t>Link here</a:t>
            </a:r>
            <a:r>
              <a:rPr lang="en-US" sz="1200"/>
              <a:t>.</a:t>
            </a:r>
            <a:endParaRPr sz="1200"/>
          </a:p>
        </p:txBody>
      </p:sp>
      <p:sp>
        <p:nvSpPr>
          <p:cNvPr id="444" name="Google Shape;444;gf69b283f39_4_48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45" name="Google Shape;445;gf69b283f39_4_48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0 Links to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f69b283f39_4_64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51" name="Google Shape;451;gf69b283f39_4_643"/>
          <p:cNvSpPr txBox="1"/>
          <p:nvPr/>
        </p:nvSpPr>
        <p:spPr>
          <a:xfrm>
            <a:off x="457200" y="916950"/>
            <a:ext cx="5498100" cy="24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7"/>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Kickoff the program</a:t>
            </a:r>
            <a:endParaRPr b="0" i="0" sz="8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Establish leadership and reporting norms</a:t>
            </a:r>
            <a:endParaRPr b="0" i="0" sz="800" u="none" cap="none" strike="noStrike">
              <a:solidFill>
                <a:schemeClr val="dk2"/>
              </a:solidFill>
              <a:latin typeface="Source Sans Pro"/>
              <a:ea typeface="Source Sans Pro"/>
              <a:cs typeface="Source Sans Pro"/>
              <a:sym typeface="Source Sans Pro"/>
            </a:endParaRPr>
          </a:p>
          <a:p>
            <a:pPr indent="-142875" lvl="0" marL="171450" marR="0" rtl="0" algn="l">
              <a:lnSpc>
                <a:spcPct val="100000"/>
              </a:lnSpc>
              <a:spcBef>
                <a:spcPts val="0"/>
              </a:spcBef>
              <a:spcAft>
                <a:spcPts val="0"/>
              </a:spcAft>
              <a:buClr>
                <a:srgbClr val="000000"/>
              </a:buClr>
              <a:buSzPts val="600"/>
              <a:buFont typeface="Arial"/>
              <a:buChar char="•"/>
            </a:pPr>
            <a:r>
              <a:rPr b="0" i="0" lang="en-US" sz="800" u="none" cap="none" strike="noStrike">
                <a:solidFill>
                  <a:schemeClr val="dk2"/>
                </a:solidFill>
                <a:latin typeface="Source Sans Pro"/>
                <a:ea typeface="Source Sans Pro"/>
                <a:cs typeface="Source Sans Pro"/>
                <a:sym typeface="Source Sans Pro"/>
              </a:rPr>
              <a:t>Build the team aligned on the right place to start</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8"/>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 Team Introductory Meeting</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Plan and host formal Kickoff Meeting and ceremony cadence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 Project Onboarding session and begin digesting the DHM Onboarding Guide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Begin and monitor onboarding</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 stakeholder mapping to understand stakeholder landscape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Begin recruiting and hiring process for open roles and create team staffing structure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Develop backlog and plan for Sprint 1</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graphicFrame>
        <p:nvGraphicFramePr>
          <p:cNvPr id="452" name="Google Shape;452;gf69b283f39_4_643"/>
          <p:cNvGraphicFramePr/>
          <p:nvPr/>
        </p:nvGraphicFramePr>
        <p:xfrm>
          <a:off x="526600" y="3299351"/>
          <a:ext cx="3000000" cy="3000000"/>
        </p:xfrm>
        <a:graphic>
          <a:graphicData uri="http://schemas.openxmlformats.org/drawingml/2006/table">
            <a:tbl>
              <a:tblPr bandRow="1" firstRow="1">
                <a:noFill/>
                <a:tableStyleId>{990E59DD-D31D-45B5-A537-3D7F4FB90E5D}</a:tableStyleId>
              </a:tblPr>
              <a:tblGrid>
                <a:gridCol w="2253575"/>
                <a:gridCol w="5906625"/>
              </a:tblGrid>
              <a:tr h="522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028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rgbClr val="434343"/>
                          </a:solidFill>
                          <a:latin typeface="Source Sans Pro"/>
                          <a:ea typeface="Source Sans Pro"/>
                          <a:cs typeface="Source Sans Pro"/>
                          <a:sym typeface="Source Sans Pro"/>
                        </a:rPr>
                        <a:t>Introductory Meeting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Attended Introductory Meeting and gathered additional information to coordinate and prepare for kickoff</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4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rgbClr val="434343"/>
                          </a:solidFill>
                          <a:latin typeface="Source Sans Pro"/>
                          <a:ea typeface="Source Sans Pro"/>
                          <a:cs typeface="Source Sans Pro"/>
                          <a:sym typeface="Source Sans Pro"/>
                        </a:rPr>
                        <a:t>Project Kickoff </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Hosted formal kickoff meeting</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Aligned on approach, work plan, and onboarding strategy</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Scheduled agile ceremonies and gather additional details to fold into the program and product roadmap and backlog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Stakeholder Map</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55575"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Reviewed DHM Landscape Map and synthesized new stakeholder learnings</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Team Staffing Plan</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Created and shared team staffing plan</a:t>
                      </a:r>
                      <a:endParaRPr sz="800" u="none" cap="none" strike="noStrike">
                        <a:solidFill>
                          <a:srgbClr val="434343"/>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Incorporated product team feedback into recruiting</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7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434343"/>
                          </a:solidFill>
                          <a:latin typeface="Source Sans Pro"/>
                          <a:ea typeface="Source Sans Pro"/>
                          <a:cs typeface="Source Sans Pro"/>
                          <a:sym typeface="Source Sans Pro"/>
                        </a:rPr>
                        <a:t>Backlog</a:t>
                      </a:r>
                      <a:endParaRPr b="1"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155575" lvl="0" marL="171450" marR="0" rtl="0" algn="l">
                        <a:lnSpc>
                          <a:spcPct val="100000"/>
                        </a:lnSpc>
                        <a:spcBef>
                          <a:spcPts val="0"/>
                        </a:spcBef>
                        <a:spcAft>
                          <a:spcPts val="0"/>
                        </a:spcAft>
                        <a:buClr>
                          <a:srgbClr val="434343"/>
                        </a:buClr>
                        <a:buSzPts val="800"/>
                        <a:buFont typeface="Source Sans Pro"/>
                        <a:buChar char="•"/>
                      </a:pPr>
                      <a:r>
                        <a:rPr lang="en-US" sz="800" u="none" cap="none" strike="noStrike">
                          <a:solidFill>
                            <a:srgbClr val="434343"/>
                          </a:solidFill>
                          <a:latin typeface="Source Sans Pro"/>
                          <a:ea typeface="Source Sans Pro"/>
                          <a:cs typeface="Source Sans Pro"/>
                          <a:sym typeface="Source Sans Pro"/>
                        </a:rPr>
                        <a:t>Prioritized epics and backlog for Sprint 1</a:t>
                      </a:r>
                      <a:endParaRPr sz="800" u="none" cap="none" strike="noStrike">
                        <a:solidFill>
                          <a:srgbClr val="434343"/>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
        <p:nvSpPr>
          <p:cNvPr id="453" name="Google Shape;453;gf69b283f39_4_64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0 </a:t>
            </a:r>
            <a:r>
              <a:rPr b="0" lang="en-US" sz="2800"/>
              <a:t>Approval</a:t>
            </a:r>
            <a:r>
              <a:rPr lang="en-US" sz="2800"/>
              <a:t> / Acceptance</a:t>
            </a:r>
            <a:endParaRPr/>
          </a:p>
        </p:txBody>
      </p:sp>
      <p:sp>
        <p:nvSpPr>
          <p:cNvPr id="454" name="Google Shape;454;gf69b283f39_4_643"/>
          <p:cNvSpPr/>
          <p:nvPr/>
        </p:nvSpPr>
        <p:spPr>
          <a:xfrm>
            <a:off x="5955300" y="782450"/>
            <a:ext cx="2769600" cy="6297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Source Sans Pro"/>
                <a:ea typeface="Source Sans Pro"/>
                <a:cs typeface="Source Sans Pro"/>
                <a:sym typeface="Source Sans Pro"/>
              </a:rPr>
              <a:t>Use strikethrough + explanation in text as shown.</a:t>
            </a:r>
            <a:endParaRPr b="0" i="0" sz="14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f69b283f39_4_638"/>
          <p:cNvSpPr txBox="1"/>
          <p:nvPr>
            <p:ph type="title"/>
          </p:nvPr>
        </p:nvSpPr>
        <p:spPr>
          <a:xfrm>
            <a:off x="457200" y="1276350"/>
            <a:ext cx="7543800" cy="165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Source Sans Pro"/>
              <a:buNone/>
            </a:pPr>
            <a:r>
              <a:rPr lang="en-US"/>
              <a:t>Show me, don’t tell me: Sprint 1 Demo</a:t>
            </a:r>
            <a:endParaRPr/>
          </a:p>
          <a:p>
            <a:pPr indent="0" lvl="0" marL="0" rtl="0" algn="l">
              <a:lnSpc>
                <a:spcPct val="100000"/>
              </a:lnSpc>
              <a:spcBef>
                <a:spcPts val="0"/>
              </a:spcBef>
              <a:spcAft>
                <a:spcPts val="0"/>
              </a:spcAft>
              <a:buClr>
                <a:schemeClr val="lt1"/>
              </a:buClr>
              <a:buSzPct val="100000"/>
              <a:buFont typeface="Source Sans Pro"/>
              <a:buNone/>
            </a:pPr>
            <a:r>
              <a:rPr b="0" lang="en-US"/>
              <a:t>5 October 2021</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f69b283f39_4_65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65" name="Google Shape;465;gf69b283f39_4_651"/>
          <p:cNvSpPr txBox="1"/>
          <p:nvPr/>
        </p:nvSpPr>
        <p:spPr>
          <a:xfrm>
            <a:off x="457200" y="916950"/>
            <a:ext cx="5498100" cy="24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9"/>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Prioritize getting the things we need from Emily (10/1) and Aryeh (10/4) before they roll off</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Ensure we have what is needed to do the work (tools, intros)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Conduct Charter</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Medium: Start problem definition; understand how this product fits into sitewide experience and understand challenges / working across different teams (focus on authentication, bridge, etc. and developing strategy)</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Medium: Make progress in recruiting and further clarify roles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Low: Start technical discovery</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0"/>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Crew introductions, stakeholder engagement, onboard project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Working tools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Team Charter</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Agile ceremonies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Problem definition and approach</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Recruiting</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graphicFrame>
        <p:nvGraphicFramePr>
          <p:cNvPr id="466" name="Google Shape;466;gf69b283f39_4_651"/>
          <p:cNvGraphicFramePr/>
          <p:nvPr/>
        </p:nvGraphicFramePr>
        <p:xfrm>
          <a:off x="526600" y="3299351"/>
          <a:ext cx="3000000" cy="3000000"/>
        </p:xfrm>
        <a:graphic>
          <a:graphicData uri="http://schemas.openxmlformats.org/drawingml/2006/table">
            <a:tbl>
              <a:tblPr bandRow="1" firstRow="1">
                <a:noFill/>
                <a:tableStyleId>{990E59DD-D31D-45B5-A537-3D7F4FB90E5D}</a:tableStyleId>
              </a:tblPr>
              <a:tblGrid>
                <a:gridCol w="2253575"/>
                <a:gridCol w="5906625"/>
              </a:tblGrid>
              <a:tr h="522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028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Knowledge Transfer (Aryeh and Emily)</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Sessions conducted with Emily about discovery research, research ops, and IA</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Stakeholder working group / SteerCo scheduled with rough agenda</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4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sngStrike">
                          <a:solidFill>
                            <a:schemeClr val="dk2"/>
                          </a:solidFill>
                          <a:latin typeface="Source Sans Pro"/>
                          <a:ea typeface="Source Sans Pro"/>
                          <a:cs typeface="Source Sans Pro"/>
                          <a:sym typeface="Source Sans Pro"/>
                        </a:rPr>
                        <a:t>Toolstack Matrix</a:t>
                      </a:r>
                      <a:endParaRPr sz="800" u="none" cap="none" strike="sng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sngStrike">
                          <a:solidFill>
                            <a:schemeClr val="dk2"/>
                          </a:solidFill>
                          <a:latin typeface="Source Sans Pro"/>
                          <a:ea typeface="Source Sans Pro"/>
                          <a:cs typeface="Source Sans Pro"/>
                          <a:sym typeface="Source Sans Pro"/>
                        </a:rPr>
                        <a:t>Tools, purpose, and access status identified and documented</a:t>
                      </a:r>
                      <a:endParaRPr sz="800" u="none" cap="none" strike="sng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i="1" lang="en-US" sz="800" u="none" cap="none" strike="noStrike">
                          <a:solidFill>
                            <a:srgbClr val="434343"/>
                          </a:solidFill>
                          <a:latin typeface="Source Sans Pro"/>
                          <a:ea typeface="Source Sans Pro"/>
                          <a:cs typeface="Source Sans Pro"/>
                          <a:sym typeface="Source Sans Pro"/>
                        </a:rPr>
                        <a:t>Deprioritized because...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1000"/>
                        <a:buFont typeface="Arial"/>
                        <a:buNone/>
                      </a:pPr>
                      <a:r>
                        <a:rPr lang="en-US" sz="800" u="none" cap="none" strike="noStrike">
                          <a:solidFill>
                            <a:schemeClr val="dk2"/>
                          </a:solidFill>
                          <a:latin typeface="Source Sans Pro"/>
                          <a:ea typeface="Source Sans Pro"/>
                          <a:cs typeface="Source Sans Pro"/>
                          <a:sym typeface="Source Sans Pro"/>
                        </a:rPr>
                        <a:t>Team Charter</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Charter PDF created and agreed to by team</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Sprint 2 Planning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Sprint 2 goals defined, epics prioritized prior to 10/5</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Begin Problem Definition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Meg conducted and questions / challenges synthesized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7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Recruiting Update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Up to date visual of the team and updates included in reporting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5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Contract Onboarding / Governance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1"/>
                            </a:ext>
                          </a:extLst>
                        </a:rPr>
                        <a:t>Contract reports provided on time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67" name="Google Shape;467;gf69b283f39_4_65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1 Approval / </a:t>
            </a:r>
            <a:r>
              <a:rPr b="0" lang="en-US" sz="2800"/>
              <a:t>Acceptance</a:t>
            </a:r>
            <a:endParaRPr b="0"/>
          </a:p>
        </p:txBody>
      </p:sp>
      <p:sp>
        <p:nvSpPr>
          <p:cNvPr id="468" name="Google Shape;468;gf69b283f39_4_651"/>
          <p:cNvSpPr/>
          <p:nvPr/>
        </p:nvSpPr>
        <p:spPr>
          <a:xfrm>
            <a:off x="5955300" y="782450"/>
            <a:ext cx="2769600" cy="6297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Source Sans Pro"/>
                <a:ea typeface="Source Sans Pro"/>
                <a:cs typeface="Source Sans Pro"/>
                <a:sym typeface="Source Sans Pro"/>
              </a:rPr>
              <a:t>Use strikethrough + explanation in text as shown.</a:t>
            </a:r>
            <a:endParaRPr b="0" i="0" sz="14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f69b283f39_4_44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74" name="Google Shape;474;gf69b283f39_4_44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1 Update</a:t>
            </a:r>
            <a:endParaRPr/>
          </a:p>
        </p:txBody>
      </p:sp>
      <p:sp>
        <p:nvSpPr>
          <p:cNvPr id="475" name="Google Shape;475;gf69b283f39_4_440"/>
          <p:cNvSpPr txBox="1"/>
          <p:nvPr/>
        </p:nvSpPr>
        <p:spPr>
          <a:xfrm>
            <a:off x="464100" y="1645300"/>
            <a:ext cx="785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Source Sans Pro"/>
                <a:ea typeface="Source Sans Pro"/>
                <a:cs typeface="Source Sans Pro"/>
                <a:sym typeface="Source Sans Pro"/>
              </a:rPr>
              <a:t>We concluded Sprint 0 with a demo and retro highlighting our work to understand key stakeholders, align as a team, onboard to the project and contract, and create a plan. We also identified action items that we put into practice immediately as we headed into sprint planning and backlog grooming, collaboratively aligning on priorities, deliverables, and key activities. With Aryeh and Emily rolling off the team, we prioritized knowledge transfer and anchoring our learning around designing and building the POC. </a:t>
            </a:r>
            <a:endParaRPr b="1" i="0" sz="900" u="none" cap="none" strike="noStrike">
              <a:solidFill>
                <a:schemeClr val="dk2"/>
              </a:solidFill>
              <a:latin typeface="Source Sans Pro"/>
              <a:ea typeface="Source Sans Pro"/>
              <a:cs typeface="Source Sans Pro"/>
              <a:sym typeface="Source Sans Pro"/>
            </a:endParaRPr>
          </a:p>
        </p:txBody>
      </p:sp>
      <p:sp>
        <p:nvSpPr>
          <p:cNvPr id="476" name="Google Shape;476;gf69b283f39_4_440"/>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Sprint 1 epics and activities were built collaboratively and based on our accomplishments and learnings from Sprint 0. </a:t>
            </a:r>
            <a:endParaRPr b="0" i="0" sz="1100" u="none" cap="none" strike="noStrike">
              <a:solidFill>
                <a:schemeClr val="dk2"/>
              </a:solidFill>
              <a:latin typeface="Source Sans Pro"/>
              <a:ea typeface="Source Sans Pro"/>
              <a:cs typeface="Source Sans Pro"/>
              <a:sym typeface="Source Sans Pro"/>
            </a:endParaRPr>
          </a:p>
        </p:txBody>
      </p:sp>
      <p:pic>
        <p:nvPicPr>
          <p:cNvPr id="477" name="Google Shape;477;gf69b283f39_4_440"/>
          <p:cNvPicPr preferRelativeResize="0"/>
          <p:nvPr/>
        </p:nvPicPr>
        <p:blipFill rotWithShape="1">
          <a:blip r:embed="rId3">
            <a:alphaModFix/>
          </a:blip>
          <a:srcRect b="0" l="0" r="0" t="0"/>
          <a:stretch/>
        </p:blipFill>
        <p:spPr>
          <a:xfrm>
            <a:off x="1439701" y="2683450"/>
            <a:ext cx="2176825" cy="2313999"/>
          </a:xfrm>
          <a:prstGeom prst="rect">
            <a:avLst/>
          </a:prstGeom>
          <a:noFill/>
          <a:ln cap="flat" cmpd="sng" w="9525">
            <a:solidFill>
              <a:srgbClr val="EFEFEF"/>
            </a:solidFill>
            <a:prstDash val="solid"/>
            <a:round/>
            <a:headEnd len="sm" w="sm" type="none"/>
            <a:tailEnd len="sm" w="sm" type="none"/>
          </a:ln>
        </p:spPr>
      </p:pic>
      <p:pic>
        <p:nvPicPr>
          <p:cNvPr id="478" name="Google Shape;478;gf69b283f39_4_440"/>
          <p:cNvPicPr preferRelativeResize="0"/>
          <p:nvPr/>
        </p:nvPicPr>
        <p:blipFill rotWithShape="1">
          <a:blip r:embed="rId4">
            <a:alphaModFix/>
          </a:blip>
          <a:srcRect b="0" l="0" r="0" t="0"/>
          <a:stretch/>
        </p:blipFill>
        <p:spPr>
          <a:xfrm>
            <a:off x="4122400" y="2803175"/>
            <a:ext cx="3220100" cy="194660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f69b283f39_4_45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84" name="Google Shape;484;gf69b283f39_4_45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1 Update</a:t>
            </a:r>
            <a:endParaRPr/>
          </a:p>
        </p:txBody>
      </p:sp>
      <p:sp>
        <p:nvSpPr>
          <p:cNvPr id="485" name="Google Shape;485;gf69b283f39_4_452"/>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We remained agile and reprioritized as we learned. </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2"/>
                </a:solidFill>
                <a:latin typeface="Source Sans Pro"/>
                <a:ea typeface="Source Sans Pro"/>
                <a:cs typeface="Source Sans Pro"/>
                <a:sym typeface="Source Sans Pro"/>
              </a:rPr>
              <a:t>Mid-way through the sprint, we began planning Sprint 2 and discussed the need to reprioritize activities based on a potential government shutdown. Taking a proactive approach, we brought forward discussions on Tree Test research planning for the POC IA which provided the opportunity to deep dive into the test plan with Emily. Although we didn’t pull the full research plan activity forward, we leveraged this exploration to take action and refine the design of the test. We are currently on track to deliver the planned scope for Sprint 1. </a:t>
            </a:r>
            <a:endParaRPr b="0" i="0" sz="1100" u="none" cap="none" strike="noStrike">
              <a:solidFill>
                <a:schemeClr val="dk2"/>
              </a:solidFill>
              <a:latin typeface="Source Sans Pro"/>
              <a:ea typeface="Source Sans Pro"/>
              <a:cs typeface="Source Sans Pro"/>
              <a:sym typeface="Source Sans Pro"/>
            </a:endParaRPr>
          </a:p>
        </p:txBody>
      </p:sp>
      <p:pic>
        <p:nvPicPr>
          <p:cNvPr id="486" name="Google Shape;486;gf69b283f39_4_452"/>
          <p:cNvPicPr preferRelativeResize="0"/>
          <p:nvPr/>
        </p:nvPicPr>
        <p:blipFill rotWithShape="1">
          <a:blip r:embed="rId3">
            <a:alphaModFix/>
          </a:blip>
          <a:srcRect b="0" l="0" r="0" t="0"/>
          <a:stretch/>
        </p:blipFill>
        <p:spPr>
          <a:xfrm>
            <a:off x="1042325" y="2425225"/>
            <a:ext cx="2260975" cy="2345675"/>
          </a:xfrm>
          <a:prstGeom prst="rect">
            <a:avLst/>
          </a:prstGeom>
          <a:noFill/>
          <a:ln>
            <a:noFill/>
          </a:ln>
        </p:spPr>
      </p:pic>
      <p:pic>
        <p:nvPicPr>
          <p:cNvPr id="487" name="Google Shape;487;gf69b283f39_4_452"/>
          <p:cNvPicPr preferRelativeResize="0"/>
          <p:nvPr/>
        </p:nvPicPr>
        <p:blipFill rotWithShape="1">
          <a:blip r:embed="rId4">
            <a:alphaModFix/>
          </a:blip>
          <a:srcRect b="0" l="0" r="0" t="0"/>
          <a:stretch/>
        </p:blipFill>
        <p:spPr>
          <a:xfrm>
            <a:off x="3870550" y="2451101"/>
            <a:ext cx="4231126" cy="2293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f69b283f39_4_46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493" name="Google Shape;493;gf69b283f39_4_46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1 Update</a:t>
            </a:r>
            <a:endParaRPr/>
          </a:p>
        </p:txBody>
      </p:sp>
      <p:sp>
        <p:nvSpPr>
          <p:cNvPr id="494" name="Google Shape;494;gf69b283f39_4_464"/>
          <p:cNvSpPr txBox="1"/>
          <p:nvPr/>
        </p:nvSpPr>
        <p:spPr>
          <a:xfrm>
            <a:off x="464100" y="1320800"/>
            <a:ext cx="50859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Deep Dive into Research, Discovery, and Proof of Concept</a:t>
            </a:r>
            <a:endParaRPr b="1"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Conducted initial technical discovery and knowledge transfer session with Aryeh.</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Scheduled technical discovery and introduction sessions with Barry Egbert (re: basics of MHV’s architecture), Mike Chelen (re: VA.gov architecture and any other relevant systems), and Cory Trimm (re: VA.gov tech stack, engineering practices, and login / identity).</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Created a POC Discovery Tool in Mural to capture assumptions, risks, questions, and priorities on the wireframes and downloaded notes.</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Created a Technical Discovery Tool in Mural to use as a framework for capturing notes and to drive the conversation for the series of discovery sessions with stakeholders, other crews, and technical leads.</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Participated in MVP download to discuss state of and path towards desired MVP and decided to conduct weekly discussions with Lauren to stay aligned.</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Discussed the site IA and proposed tree test during a Design Research Recommendations session with Meg and Emily and conducted research planning for the IA Tree Test with Meg and Emily.</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Attended Research Ops with Emily to learn more about research logistics, tools, inclusive recruiting strategies, etc.</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Attended meeting on site redirect flickering.</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Met with Meg and Aryeh to learn background on the Identity Working Group and attended 9/30 session.</a:t>
            </a:r>
            <a:endParaRPr b="0" i="0" sz="800" u="none" cap="none" strike="noStrike">
              <a:solidFill>
                <a:schemeClr val="dk2"/>
              </a:solidFill>
              <a:latin typeface="Source Sans Pro"/>
              <a:ea typeface="Source Sans Pro"/>
              <a:cs typeface="Source Sans Pro"/>
              <a:sym typeface="Source Sans Pro"/>
            </a:endParaRPr>
          </a:p>
          <a:p>
            <a:pPr indent="0" lvl="0" marL="45720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Onboard Landing Team and Kickoff Project</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Worked with Aryeh to receive access to GitHub and ZenHub and began to build backlog in ZenHub.</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Prepared for, conducted, and synthesized Team Charter to define basic elements of team organization, confirm roles and responsibilities, and articulate team culture.</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Onboarded to Platform processes through the General, Design, Backend Tools, Frontend Tools, QA, and Accessibility Platform Orientation meetings.</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Attended Platform and Apps Weekly Design + Content + Research Sync (accessibility and WCAG 2.1, platform analytics and insights training.</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Attended our first Team of Teams (ToT) to listen to the process and learn what other teams are working on prior to preparing for our team update on 10/5 ToT.</a:t>
            </a:r>
            <a:endParaRPr b="0" i="0" sz="800" u="none" cap="none" strike="noStrike">
              <a:solidFill>
                <a:schemeClr val="dk2"/>
              </a:solidFill>
              <a:latin typeface="Source Sans Pro"/>
              <a:ea typeface="Source Sans Pro"/>
              <a:cs typeface="Source Sans Pro"/>
              <a:sym typeface="Source Sans Pro"/>
            </a:endParaRPr>
          </a:p>
        </p:txBody>
      </p:sp>
      <p:sp>
        <p:nvSpPr>
          <p:cNvPr id="495" name="Google Shape;495;gf69b283f39_4_464"/>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p:txBody>
      </p:sp>
      <p:sp>
        <p:nvSpPr>
          <p:cNvPr id="496" name="Google Shape;496;gf69b283f39_4_464"/>
          <p:cNvSpPr txBox="1"/>
          <p:nvPr/>
        </p:nvSpPr>
        <p:spPr>
          <a:xfrm>
            <a:off x="5472850" y="1320800"/>
            <a:ext cx="34266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Problem Definition, Approach, &amp; Sprint Planning</a:t>
            </a:r>
            <a:endParaRPr b="1"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Worked with Meg and Alicia (on behalf of Lauren) to align on availability for updated recurring ceremonies and updated calendar invites.</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Collaborated with Meg to understand and refine new backlog epics, prioritizing ones that could be completed independently in the event of a government shutdown.</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Reviewed current sprint progress and prioritized and groomed the backlog with Meg and Emily.</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Synced with Aryeh to discuss technical discovery and optional paths for developing the POC.</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Detailed the issues, descriptions, and acceptance criteria for the prioritized backlog tasks.</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Conducted Sprint 1 Pre-Demo to demonstrate the work accomplished to date with Meg, Emily, and Aryeh as they will not be available next week.</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b="0" i="0" lang="en-US" sz="800" u="none" cap="none" strike="noStrike">
                <a:solidFill>
                  <a:schemeClr val="dk2"/>
                </a:solidFill>
                <a:latin typeface="Source Sans Pro"/>
                <a:ea typeface="Source Sans Pro"/>
                <a:cs typeface="Source Sans Pro"/>
                <a:sym typeface="Source Sans Pro"/>
              </a:rPr>
              <a:t>Completed Sprint Planning and reprioritized the epics for Sprint 2 with Meg and Lauren.</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Recruiting, Hiring, and Onboarding</a:t>
            </a:r>
            <a:endParaRPr b="1"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Updated staffing chart to include Nadya (FE engineer).</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Scheduled Drink and Nadya's fingerprint appointments.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Signed an authority to proceed with Pluribus on TO1.</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Interviewed 2 Product Lead and 2 UX Lead candidates.</a:t>
            </a:r>
            <a:endParaRPr b="0" i="0" sz="14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f69b283f39_4_347"/>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US" sz="1200"/>
              <a:t>Project Charter </a:t>
            </a:r>
            <a:endParaRPr b="1" sz="1200"/>
          </a:p>
          <a:p>
            <a:pPr indent="-152400" lvl="0" marL="228600" marR="0" rtl="0" algn="l">
              <a:lnSpc>
                <a:spcPct val="100000"/>
              </a:lnSpc>
              <a:spcBef>
                <a:spcPts val="1000"/>
              </a:spcBef>
              <a:spcAft>
                <a:spcPts val="0"/>
              </a:spcAft>
              <a:buSzPts val="1200"/>
              <a:buChar char="•"/>
            </a:pPr>
            <a:r>
              <a:rPr lang="en-US" sz="1200"/>
              <a:t>Link </a:t>
            </a:r>
            <a:r>
              <a:rPr lang="en-US" sz="1200" u="sng">
                <a:solidFill>
                  <a:schemeClr val="hlink"/>
                </a:solidFill>
                <a:hlinkClick r:id="rId3"/>
              </a:rPr>
              <a:t>here</a:t>
            </a:r>
            <a:r>
              <a:rPr lang="en-US" sz="1200"/>
              <a:t>.</a:t>
            </a:r>
            <a:endParaRPr sz="1200"/>
          </a:p>
          <a:p>
            <a:pPr indent="0" lvl="0" marL="0" rtl="0" algn="l">
              <a:lnSpc>
                <a:spcPct val="100000"/>
              </a:lnSpc>
              <a:spcBef>
                <a:spcPts val="1000"/>
              </a:spcBef>
              <a:spcAft>
                <a:spcPts val="0"/>
              </a:spcAft>
              <a:buSzPts val="2400"/>
              <a:buNone/>
            </a:pPr>
            <a:r>
              <a:rPr b="1" lang="en-US" sz="1200"/>
              <a:t>Tools Matrix </a:t>
            </a:r>
            <a:endParaRPr b="1" sz="1200"/>
          </a:p>
          <a:p>
            <a:pPr indent="-152400" lvl="0" marL="228600" marR="0" rtl="0" algn="l">
              <a:lnSpc>
                <a:spcPct val="100000"/>
              </a:lnSpc>
              <a:spcBef>
                <a:spcPts val="1000"/>
              </a:spcBef>
              <a:spcAft>
                <a:spcPts val="0"/>
              </a:spcAft>
              <a:buSzPts val="1200"/>
              <a:buChar char="•"/>
            </a:pPr>
            <a:r>
              <a:rPr lang="en-US" sz="1200"/>
              <a:t>Link </a:t>
            </a:r>
            <a:r>
              <a:rPr lang="en-US" sz="1200" u="sng">
                <a:solidFill>
                  <a:schemeClr val="hlink"/>
                </a:solidFill>
                <a:hlinkClick r:id="rId4"/>
              </a:rPr>
              <a:t>here</a:t>
            </a:r>
            <a:r>
              <a:rPr lang="en-US" sz="1200"/>
              <a:t>.</a:t>
            </a:r>
            <a:endParaRPr sz="1200"/>
          </a:p>
          <a:p>
            <a:pPr indent="0" lvl="0" marL="0" marR="0" rtl="0" algn="l">
              <a:lnSpc>
                <a:spcPct val="100000"/>
              </a:lnSpc>
              <a:spcBef>
                <a:spcPts val="1000"/>
              </a:spcBef>
              <a:spcAft>
                <a:spcPts val="0"/>
              </a:spcAft>
              <a:buSzPts val="2400"/>
              <a:buNone/>
            </a:pPr>
            <a:r>
              <a:rPr b="1" lang="en-US" sz="1200"/>
              <a:t>Problem Definition </a:t>
            </a:r>
            <a:endParaRPr b="1" sz="1200"/>
          </a:p>
          <a:p>
            <a:pPr indent="-152400" lvl="0" marL="228600" rtl="0" algn="l">
              <a:lnSpc>
                <a:spcPct val="100000"/>
              </a:lnSpc>
              <a:spcBef>
                <a:spcPts val="1000"/>
              </a:spcBef>
              <a:spcAft>
                <a:spcPts val="0"/>
              </a:spcAft>
              <a:buSzPts val="1200"/>
              <a:buChar char="•"/>
            </a:pPr>
            <a:r>
              <a:rPr lang="en-US" sz="1200"/>
              <a:t>Technical discovery notes </a:t>
            </a:r>
            <a:r>
              <a:rPr lang="en-US" sz="1200" u="sng">
                <a:solidFill>
                  <a:schemeClr val="hlink"/>
                </a:solidFill>
                <a:hlinkClick r:id="rId5"/>
              </a:rPr>
              <a:t>here.</a:t>
            </a:r>
            <a:endParaRPr sz="1200"/>
          </a:p>
          <a:p>
            <a:pPr indent="-152400" lvl="0" marL="228600" rtl="0" algn="l">
              <a:lnSpc>
                <a:spcPct val="100000"/>
              </a:lnSpc>
              <a:spcBef>
                <a:spcPts val="1000"/>
              </a:spcBef>
              <a:spcAft>
                <a:spcPts val="0"/>
              </a:spcAft>
              <a:buSzPts val="1200"/>
              <a:buChar char="•"/>
            </a:pPr>
            <a:r>
              <a:rPr lang="en-US" sz="1200"/>
              <a:t>Technical discovery wireframe </a:t>
            </a:r>
            <a:r>
              <a:rPr lang="en-US" sz="1200" u="sng">
                <a:solidFill>
                  <a:schemeClr val="hlink"/>
                </a:solidFill>
                <a:hlinkClick r:id="rId6"/>
              </a:rPr>
              <a:t>here.</a:t>
            </a:r>
            <a:endParaRPr sz="1200"/>
          </a:p>
          <a:p>
            <a:pPr indent="-152400" lvl="0" marL="228600" rtl="0" algn="l">
              <a:lnSpc>
                <a:spcPct val="100000"/>
              </a:lnSpc>
              <a:spcBef>
                <a:spcPts val="1000"/>
              </a:spcBef>
              <a:spcAft>
                <a:spcPts val="1000"/>
              </a:spcAft>
              <a:buSzPts val="1200"/>
              <a:buChar char="•"/>
            </a:pPr>
            <a:r>
              <a:rPr lang="en-US" sz="1200"/>
              <a:t>Tree test deep dive </a:t>
            </a:r>
            <a:r>
              <a:rPr lang="en-US" sz="1200" u="sng">
                <a:solidFill>
                  <a:schemeClr val="hlink"/>
                </a:solidFill>
                <a:hlinkClick r:id="rId7"/>
              </a:rPr>
              <a:t>here.</a:t>
            </a:r>
            <a:endParaRPr sz="1200"/>
          </a:p>
        </p:txBody>
      </p:sp>
      <p:sp>
        <p:nvSpPr>
          <p:cNvPr id="502" name="Google Shape;502;gf69b283f39_4_34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03" name="Google Shape;503;gf69b283f39_4_34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1 Links to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f69b283f39_4_32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09" name="Google Shape;509;gf69b283f39_4_321"/>
          <p:cNvSpPr txBox="1"/>
          <p:nvPr/>
        </p:nvSpPr>
        <p:spPr>
          <a:xfrm>
            <a:off x="457200" y="916950"/>
            <a:ext cx="5498100" cy="24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2"/>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Prioritize getting the things we need from Emily (10/1) and Aryeh (10/4) before they roll off</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Ensure we have what is needed to do the work (tools, intros)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High: Conduct Charter</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Medium: Start problem definition; understand how this product fits into sitewide experience and understand challenges / working across different teams (focus on authentication, bridge, etc. and developing strategy)</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Medium: Make progress in recruiting and further clarify roles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Low: Start technical discovery</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100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3"/>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Crew introductions, stakeholder engagement, onboard project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Working tools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Team Charter</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Agile ceremonies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Problem definition and approach</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Recruiting</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graphicFrame>
        <p:nvGraphicFramePr>
          <p:cNvPr id="510" name="Google Shape;510;gf69b283f39_4_321"/>
          <p:cNvGraphicFramePr/>
          <p:nvPr/>
        </p:nvGraphicFramePr>
        <p:xfrm>
          <a:off x="526600" y="3299351"/>
          <a:ext cx="3000000" cy="3000000"/>
        </p:xfrm>
        <a:graphic>
          <a:graphicData uri="http://schemas.openxmlformats.org/drawingml/2006/table">
            <a:tbl>
              <a:tblPr bandRow="1" firstRow="1">
                <a:noFill/>
                <a:tableStyleId>{990E59DD-D31D-45B5-A537-3D7F4FB90E5D}</a:tableStyleId>
              </a:tblPr>
              <a:tblGrid>
                <a:gridCol w="2253575"/>
                <a:gridCol w="5906625"/>
              </a:tblGrid>
              <a:tr h="5227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1028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Knowledge Transfer (Aryeh and Emily)</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Sessions conducted with Emily about discovery research, research ops, and IA</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Stakeholder working group / SteerCo scheduled with rough agenda</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4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sngStrike">
                          <a:solidFill>
                            <a:schemeClr val="dk2"/>
                          </a:solidFill>
                          <a:latin typeface="Source Sans Pro"/>
                          <a:ea typeface="Source Sans Pro"/>
                          <a:cs typeface="Source Sans Pro"/>
                          <a:sym typeface="Source Sans Pro"/>
                        </a:rPr>
                        <a:t>Toolstack Matrix</a:t>
                      </a:r>
                      <a:endParaRPr sz="800" u="none" cap="none" strike="sng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sngStrike">
                          <a:solidFill>
                            <a:schemeClr val="dk2"/>
                          </a:solidFill>
                          <a:latin typeface="Source Sans Pro"/>
                          <a:ea typeface="Source Sans Pro"/>
                          <a:cs typeface="Source Sans Pro"/>
                          <a:sym typeface="Source Sans Pro"/>
                        </a:rPr>
                        <a:t>Tools, purpose, and access status identified and documented</a:t>
                      </a:r>
                      <a:endParaRPr sz="800" u="none" cap="none" strike="sng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i="1" lang="en-US" sz="800" u="none" cap="none" strike="noStrike">
                          <a:solidFill>
                            <a:srgbClr val="434343"/>
                          </a:solidFill>
                          <a:latin typeface="PT Serif"/>
                          <a:ea typeface="PT Serif"/>
                          <a:cs typeface="PT Serif"/>
                          <a:sym typeface="PT Serif"/>
                        </a:rPr>
                        <a:t>Deprioritized because...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1000"/>
                        <a:buFont typeface="Arial"/>
                        <a:buNone/>
                      </a:pPr>
                      <a:r>
                        <a:rPr lang="en-US" sz="800" u="none" cap="none" strike="noStrike">
                          <a:solidFill>
                            <a:schemeClr val="dk2"/>
                          </a:solidFill>
                          <a:latin typeface="Source Sans Pro"/>
                          <a:ea typeface="Source Sans Pro"/>
                          <a:cs typeface="Source Sans Pro"/>
                          <a:sym typeface="Source Sans Pro"/>
                        </a:rPr>
                        <a:t>Team Charter</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Charter PDF created and agreed to by team</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20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Sprint 2 Planning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Sprint 2 goals defined, epics prioritized prior to 10/5</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4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Begin Problem Definition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Meg conducted and questions / challenges synthesized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7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Recruiting Update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Up to date visual of the team and updates included in reporting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035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Contract Onboarding / Governance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4"/>
                            </a:ext>
                          </a:extLst>
                        </a:rPr>
                        <a:t>Contract reports provided on time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11" name="Google Shape;511;gf69b283f39_4_32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1 </a:t>
            </a:r>
            <a:r>
              <a:rPr b="0" lang="en-US" sz="2800"/>
              <a:t>Approval</a:t>
            </a:r>
            <a:r>
              <a:rPr lang="en-US" sz="2800"/>
              <a:t> / Acceptance</a:t>
            </a:r>
            <a:endParaRPr/>
          </a:p>
        </p:txBody>
      </p:sp>
      <p:sp>
        <p:nvSpPr>
          <p:cNvPr id="512" name="Google Shape;512;gf69b283f39_4_321"/>
          <p:cNvSpPr/>
          <p:nvPr/>
        </p:nvSpPr>
        <p:spPr>
          <a:xfrm>
            <a:off x="5955300" y="782450"/>
            <a:ext cx="2769600" cy="6297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Source Sans Pro"/>
                <a:ea typeface="Source Sans Pro"/>
                <a:cs typeface="Source Sans Pro"/>
                <a:sym typeface="Source Sans Pro"/>
              </a:rPr>
              <a:t>Use strikethrough + explanation in text as shown.</a:t>
            </a:r>
            <a:endParaRPr b="0" i="0" sz="14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f69b283f39_4_634"/>
          <p:cNvSpPr txBox="1"/>
          <p:nvPr>
            <p:ph type="title"/>
          </p:nvPr>
        </p:nvSpPr>
        <p:spPr>
          <a:xfrm>
            <a:off x="457200" y="1276350"/>
            <a:ext cx="7543800" cy="165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Source Sans Pro"/>
              <a:buNone/>
            </a:pPr>
            <a:r>
              <a:rPr lang="en-US"/>
              <a:t>Show me, don’t tell me: Sprint 2 Demo</a:t>
            </a:r>
            <a:endParaRPr/>
          </a:p>
          <a:p>
            <a:pPr indent="0" lvl="0" marL="0" rtl="0" algn="l">
              <a:lnSpc>
                <a:spcPct val="100000"/>
              </a:lnSpc>
              <a:spcBef>
                <a:spcPts val="0"/>
              </a:spcBef>
              <a:spcAft>
                <a:spcPts val="0"/>
              </a:spcAft>
              <a:buClr>
                <a:schemeClr val="lt1"/>
              </a:buClr>
              <a:buSzPct val="100000"/>
              <a:buFont typeface="Source Sans Pro"/>
              <a:buNone/>
            </a:pPr>
            <a:r>
              <a:rPr b="0" lang="en-US"/>
              <a:t>18 October 2021</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
          <p:cNvSpPr txBox="1"/>
          <p:nvPr>
            <p:ph type="title"/>
          </p:nvPr>
        </p:nvSpPr>
        <p:spPr>
          <a:xfrm>
            <a:off x="457200" y="514350"/>
            <a:ext cx="8229600" cy="6298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Mission</a:t>
            </a:r>
            <a:endParaRPr/>
          </a:p>
        </p:txBody>
      </p:sp>
      <p:sp>
        <p:nvSpPr>
          <p:cNvPr id="307" name="Google Shape;307;p4"/>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2"/>
              </a:buClr>
              <a:buSzPts val="2400"/>
              <a:buNone/>
            </a:pPr>
            <a:r>
              <a:t/>
            </a:r>
            <a:endParaRPr i="1"/>
          </a:p>
          <a:p>
            <a:pPr indent="0" lvl="0" marL="0" rtl="0" algn="l">
              <a:lnSpc>
                <a:spcPct val="120000"/>
              </a:lnSpc>
              <a:spcBef>
                <a:spcPts val="600"/>
              </a:spcBef>
              <a:spcAft>
                <a:spcPts val="0"/>
              </a:spcAft>
              <a:buClr>
                <a:schemeClr val="dk2"/>
              </a:buClr>
              <a:buSzPts val="2400"/>
              <a:buNone/>
            </a:pPr>
            <a:r>
              <a:rPr i="1" lang="en-US"/>
              <a:t>The CEDAR IDIQ will connect VA employees with industry partners to deliver high-quality, digital products following modern best practices to improve service delivery to Veterans.</a:t>
            </a:r>
            <a:endParaRPr/>
          </a:p>
        </p:txBody>
      </p:sp>
      <p:sp>
        <p:nvSpPr>
          <p:cNvPr id="308" name="Google Shape;308;p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f69b283f39_4_25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523" name="Google Shape;523;gf69b283f39_4_254"/>
          <p:cNvGraphicFramePr/>
          <p:nvPr/>
        </p:nvGraphicFramePr>
        <p:xfrm>
          <a:off x="526600" y="3219726"/>
          <a:ext cx="3000000" cy="3000000"/>
        </p:xfrm>
        <a:graphic>
          <a:graphicData uri="http://schemas.openxmlformats.org/drawingml/2006/table">
            <a:tbl>
              <a:tblPr bandRow="1" firstRow="1">
                <a:noFill/>
                <a:tableStyleId>{990E59DD-D31D-45B5-A537-3D7F4FB90E5D}</a:tableStyleId>
              </a:tblPr>
              <a:tblGrid>
                <a:gridCol w="2253575"/>
                <a:gridCol w="5906625"/>
              </a:tblGrid>
              <a:tr h="3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Research Plan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Approved research plan ready for recruitment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Tree test designed and built in Treejack</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chemeClr val="dk2"/>
                          </a:solidFill>
                          <a:latin typeface="Source Sans Pro"/>
                          <a:ea typeface="Source Sans Pro"/>
                          <a:cs typeface="Source Sans Pro"/>
                          <a:sym typeface="Source Sans Pro"/>
                        </a:rPr>
                        <a:t>Recruiting Update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Staff roster maintained and updates included in reporting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Working Group Preparation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Team has co-created and prepared for an engaging working group session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Stakeholder Engagement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Account, Sitewide and Mikki and Danielle conducted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Technical Discovery</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Mike Chelen and Cory Trimm conducted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Contract Onboarding / Governance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5"/>
                            </a:ext>
                          </a:extLst>
                        </a:rPr>
                        <a:t>Contract reports provided on time</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GitHub repo setup in Healthcare with proper IA</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Apartment updates are presented at ToT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24" name="Google Shape;524;gf69b283f39_4_254"/>
          <p:cNvSpPr txBox="1"/>
          <p:nvPr/>
        </p:nvSpPr>
        <p:spPr>
          <a:xfrm>
            <a:off x="457200" y="916950"/>
            <a:ext cx="8229600" cy="23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6"/>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High:</a:t>
            </a:r>
            <a:r>
              <a:rPr b="0" i="0" lang="en-US" sz="800" u="none" cap="none" strike="noStrik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b="0" i="0"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7"/>
                  </a:ext>
                </a:extLst>
              </a:rPr>
              <a:t> Conduct introduction and knowledge transfer sessions with the Account team (10/18), Identity team (10/25), and Sitewide team (10/13)</a:t>
            </a:r>
            <a:r>
              <a:rPr b="0" i="0" lang="en-US" sz="800" u="none" cap="none" strike="noStrike">
                <a:solidFill>
                  <a:schemeClr val="dk2"/>
                </a:solidFill>
                <a:latin typeface="Source Sans Pro"/>
                <a:ea typeface="Source Sans Pro"/>
                <a:cs typeface="Source Sans Pro"/>
                <a:sym typeface="Source Sans Pro"/>
              </a:rPr>
              <a: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Medium: </a:t>
            </a:r>
            <a:r>
              <a:rPr b="0" i="0" lang="en-US" sz="800" u="none" cap="none" strike="noStrik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18"/>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IA Tree Test 1: Research Plan &amp; Build in Optimal Workshop</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Building the Team</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Prepare for Working Group</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Stakeholder engagement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Technical Discovery</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Governance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Ceremonies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Onboarding</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sp>
        <p:nvSpPr>
          <p:cNvPr id="525" name="Google Shape;525;gf69b283f39_4_25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2 Approval </a:t>
            </a:r>
            <a:endParaRPr b="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f8e3c1d6a6_0_3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31" name="Google Shape;531;gf8e3c1d6a6_0_3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2 Update</a:t>
            </a:r>
            <a:endParaRPr/>
          </a:p>
        </p:txBody>
      </p:sp>
      <p:sp>
        <p:nvSpPr>
          <p:cNvPr id="532" name="Google Shape;532;gf8e3c1d6a6_0_31"/>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solidFill>
                  <a:schemeClr val="dk2"/>
                </a:solidFill>
                <a:latin typeface="Source Sans Pro"/>
                <a:ea typeface="Source Sans Pro"/>
                <a:cs typeface="Source Sans Pro"/>
                <a:sym typeface="Source Sans Pro"/>
              </a:rPr>
              <a:t>Sprint 2 focused on designing the research plan, preparing for the Working Group, and </a:t>
            </a:r>
            <a:r>
              <a:rPr b="1" lang="en-US" sz="1800">
                <a:solidFill>
                  <a:schemeClr val="dk2"/>
                </a:solidFill>
                <a:latin typeface="Source Sans Pro"/>
                <a:ea typeface="Source Sans Pro"/>
                <a:cs typeface="Source Sans Pro"/>
                <a:sym typeface="Source Sans Pro"/>
              </a:rPr>
              <a:t>wrapping the first cycle of technical discovery, </a:t>
            </a:r>
            <a:r>
              <a:rPr b="1" lang="en-US" sz="1800">
                <a:solidFill>
                  <a:schemeClr val="dk2"/>
                </a:solidFill>
                <a:latin typeface="Source Sans Pro"/>
                <a:ea typeface="Source Sans Pro"/>
                <a:cs typeface="Source Sans Pro"/>
                <a:sym typeface="Source Sans Pro"/>
              </a:rPr>
              <a:t>among other goals.</a:t>
            </a:r>
            <a:endParaRPr sz="11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t/>
            </a:r>
            <a:endParaRPr sz="11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Building off the momentum from Sprint 1, we used our newly built Zenhub backlog to track our progress towards sprint deliverables. We collaboratively further refined the research plan and developed the tree test in Treejack. Our various introductions / conversations with key partners from other teams helped to shape our understanding of the POC. Team feedback and reflection helped us continue to strengthen our process and workflow in real time.</a:t>
            </a:r>
            <a:endParaRPr sz="1000">
              <a:solidFill>
                <a:schemeClr val="dk2"/>
              </a:solidFill>
              <a:latin typeface="Source Sans Pro"/>
              <a:ea typeface="Source Sans Pro"/>
              <a:cs typeface="Source Sans Pro"/>
              <a:sym typeface="Source Sans Pro"/>
            </a:endParaRPr>
          </a:p>
        </p:txBody>
      </p:sp>
      <p:pic>
        <p:nvPicPr>
          <p:cNvPr id="533" name="Google Shape;533;gf8e3c1d6a6_0_31"/>
          <p:cNvPicPr preferRelativeResize="0"/>
          <p:nvPr/>
        </p:nvPicPr>
        <p:blipFill>
          <a:blip r:embed="rId3">
            <a:alphaModFix/>
          </a:blip>
          <a:stretch>
            <a:fillRect/>
          </a:stretch>
        </p:blipFill>
        <p:spPr>
          <a:xfrm>
            <a:off x="1581975" y="2571750"/>
            <a:ext cx="2257717" cy="2169525"/>
          </a:xfrm>
          <a:prstGeom prst="rect">
            <a:avLst/>
          </a:prstGeom>
          <a:noFill/>
          <a:ln>
            <a:noFill/>
          </a:ln>
        </p:spPr>
      </p:pic>
      <p:pic>
        <p:nvPicPr>
          <p:cNvPr id="534" name="Google Shape;534;gf8e3c1d6a6_0_31"/>
          <p:cNvPicPr preferRelativeResize="0"/>
          <p:nvPr/>
        </p:nvPicPr>
        <p:blipFill>
          <a:blip r:embed="rId4">
            <a:alphaModFix/>
          </a:blip>
          <a:stretch>
            <a:fillRect/>
          </a:stretch>
        </p:blipFill>
        <p:spPr>
          <a:xfrm>
            <a:off x="4090775" y="2604801"/>
            <a:ext cx="3471252" cy="2169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f8e3c1d6a6_0_3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40" name="Google Shape;540;gf8e3c1d6a6_0_3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2 Update (1 of 2)</a:t>
            </a:r>
            <a:endParaRPr/>
          </a:p>
        </p:txBody>
      </p:sp>
      <p:sp>
        <p:nvSpPr>
          <p:cNvPr id="541" name="Google Shape;541;gf8e3c1d6a6_0_39"/>
          <p:cNvSpPr txBox="1"/>
          <p:nvPr/>
        </p:nvSpPr>
        <p:spPr>
          <a:xfrm>
            <a:off x="464100" y="1320800"/>
            <a:ext cx="4930500" cy="375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Deep Dive into Research, Discovery, and Proof of Concept</a:t>
            </a:r>
            <a:endParaRPr b="1"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Created the agenda and discussion guide for technical discovery sessions on 10/6.</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and debriefed initial technical discovery session with Michael Chelen to learn about the VA.gov architecture and identify the additional resources, relevant systems, and people that are critical to delivering the POC on 10/7.</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Scheduled technical discovery sessions on 10/7.</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Created the process for downloading, storing, and conducting synthesis on notes and learnings from discovery discussions on 10/7.</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Got write access to VA.gov repos and created new section for health-apartment in va-gov.teams on 10/5.</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Began creating the research plan to test the IA and discoverability of content within the Apartment on 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technical discovery discussion guide in preparation for our meeting with Cory Trimm, the Director of Engineering at OCTO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technical discovery and introductory meeting with Cory Trimm, learned about VA.gov data and identity and sharing our approach to discovery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Mikki Northuis (Information Architect) and Danielle Thierry (Sitewide Content Lead), made introductions and discussed maintenance and minimization of content and design debt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and debriefed introductory meeting with Dave Conlon (Crew Chief, Public Website), showed the Apartment wireframes and learned more about how to engage the Public Website team on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issues to the backlog based on technical discovery sessions, including API research, CERNER and Community Care downloads, and Content, Auth, and Navigation downloads, on 10/14.</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all notes from previous technical discovery sessions and updated our technical discovery mural with key learnings, risks, assumptions, and questions on 10/14.</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Documented the current state of our technical discovery findings into a summary on Github outlining our research questions, key findings, who we’ve talked to, recommendations, and further research needed on 10/15.</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Co-created and developed the research plan in GitHub on 10/13-10/15.</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Converted existing site map into excel format and uploaded it into Optimal Workshop, developed tasks, and built the Treejack test on 10/13-10/15.</a:t>
            </a:r>
            <a:endParaRPr sz="800">
              <a:solidFill>
                <a:schemeClr val="dk2"/>
              </a:solidFill>
              <a:latin typeface="Source Sans Pro"/>
              <a:ea typeface="Source Sans Pro"/>
              <a:cs typeface="Source Sans Pro"/>
              <a:sym typeface="Source Sans Pro"/>
            </a:endParaRPr>
          </a:p>
        </p:txBody>
      </p:sp>
      <p:sp>
        <p:nvSpPr>
          <p:cNvPr id="542" name="Google Shape;542;gf8e3c1d6a6_0_39"/>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p:txBody>
      </p:sp>
      <p:sp>
        <p:nvSpPr>
          <p:cNvPr id="543" name="Google Shape;543;gf8e3c1d6a6_0_39"/>
          <p:cNvSpPr txBox="1"/>
          <p:nvPr/>
        </p:nvSpPr>
        <p:spPr>
          <a:xfrm>
            <a:off x="5394600" y="1320800"/>
            <a:ext cx="3629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US" sz="800" u="none" cap="none" strike="noStrike">
                <a:solidFill>
                  <a:schemeClr val="dk2"/>
                </a:solidFill>
                <a:latin typeface="Source Sans Pro"/>
                <a:ea typeface="Source Sans Pro"/>
                <a:cs typeface="Source Sans Pro"/>
                <a:sym typeface="Source Sans Pro"/>
              </a:rPr>
              <a:t>Onboard Landing Team and Kickoff Project</a:t>
            </a:r>
            <a:endParaRPr b="0"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Established weekly Problem Solving sessions with MO leadership to provide guidance and steering on 10/6.</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PM Orientation with Shira, learning more about the collaboration cycle and how to engage with the Platform team on 10/7.</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Attended Identity Working Group session on 10/7.</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SteerCo meeting with Lauren on 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Synthesized research from working group sessions on 10/13. </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Apartment Working Group co-creation session with Meg and Lauren to align on objectives on 10/14.</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Created Apartment Working Group agenda and materials for review on 10/15.</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Mobile Flagship App Sync and Identity Working Group sessions on 10/14.</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f94727ec38_0_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49" name="Google Shape;549;gf94727ec38_0_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2 Update (2 of 2)</a:t>
            </a:r>
            <a:endParaRPr/>
          </a:p>
        </p:txBody>
      </p:sp>
      <p:sp>
        <p:nvSpPr>
          <p:cNvPr id="550" name="Google Shape;550;gf94727ec38_0_7"/>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p:txBody>
      </p:sp>
      <p:sp>
        <p:nvSpPr>
          <p:cNvPr id="551" name="Google Shape;551;gf94727ec38_0_7"/>
          <p:cNvSpPr txBox="1"/>
          <p:nvPr/>
        </p:nvSpPr>
        <p:spPr>
          <a:xfrm>
            <a:off x="460650" y="1320800"/>
            <a:ext cx="42639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Problem Definition, Approach, &amp; Sprint Planning</a:t>
            </a:r>
            <a:endParaRPr b="1" i="0" sz="800" u="none" cap="none" strike="noStrike">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Conducted Sprint 2 Kickoff to launch the sprint aligned on sprint goals (below), priorities, and deliverables, clarify responsibilities, and raise and mitigate risks on 10/6.</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Prepared slide f</a:t>
            </a:r>
            <a:r>
              <a:rPr lang="en-US" sz="800">
                <a:solidFill>
                  <a:schemeClr val="dk2"/>
                </a:solidFill>
                <a:latin typeface="Source Sans Pro"/>
                <a:ea typeface="Source Sans Pro"/>
                <a:cs typeface="Source Sans Pro"/>
                <a:sym typeface="Source Sans Pro"/>
              </a:rPr>
              <a:t>o</a:t>
            </a:r>
            <a:r>
              <a:rPr lang="en-US" sz="800">
                <a:solidFill>
                  <a:schemeClr val="dk2"/>
                </a:solidFill>
                <a:latin typeface="Source Sans Pro"/>
                <a:ea typeface="Source Sans Pro"/>
                <a:cs typeface="Source Sans Pro"/>
                <a:sym typeface="Source Sans Pro"/>
              </a:rPr>
              <a:t>r Team of Teams, reviewed with Liz and Jeff S., and presented to Team of Teams on 10/5.</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Prepared the Team of Teams slide and conducted a review cycle prior to the Team of Teams meeting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the Team of Teams meeting and presented team updates to the ecosystem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Rescheduled Sprint 2 Demo due to the OCTO offsite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Backlog Grooming on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Sprint 3 Planning, aligning on high priority goals and epics, on 10/14. </a:t>
            </a:r>
            <a:endParaRPr sz="800">
              <a:solidFill>
                <a:schemeClr val="dk2"/>
              </a:solidFill>
              <a:latin typeface="Source Sans Pro"/>
              <a:ea typeface="Source Sans Pro"/>
              <a:cs typeface="Source Sans Pro"/>
              <a:sym typeface="Source Sans Pro"/>
            </a:endParaRPr>
          </a:p>
        </p:txBody>
      </p:sp>
      <p:sp>
        <p:nvSpPr>
          <p:cNvPr id="552" name="Google Shape;552;gf94727ec38_0_7"/>
          <p:cNvSpPr txBox="1"/>
          <p:nvPr/>
        </p:nvSpPr>
        <p:spPr>
          <a:xfrm>
            <a:off x="4941900" y="1320800"/>
            <a:ext cx="39039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2"/>
                </a:solidFill>
                <a:latin typeface="Source Sans Pro"/>
                <a:ea typeface="Source Sans Pro"/>
                <a:cs typeface="Source Sans Pro"/>
                <a:sym typeface="Source Sans Pro"/>
              </a:rPr>
              <a:t>Recruiting, Hiring, and Onboarding</a:t>
            </a:r>
            <a:endParaRPr b="1"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Drink, Nadya, and Jared completed fingerprinting on 10/4-10/7.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Interviewed 3 UX Lead candidates on 10/4-10/7.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Extended an offer to 1 UX Lead on 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first monthly Contract Program Management Plan on 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Scheduled monthly Contractual Reporting Session on 10/7.</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Meeting to Discuss FAR 52.223-99 Ensuring Adequate COVID-19 Safety Protocols for Federal Contractors (OCT 2021) (DEVIATION) for CEDAR on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Signed and returned Contract Mod on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Contractual Reporting Session to discuss the program, address risks, and review the monthly project management plan on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Paula completed fingerprinting on 10/14.</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and posted Product Manager Job Description on 10/12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1 product manager candidate to the pipeline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1 Visual Designer to the pipeline 10/13</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Interviewed 1 lead for UX designer 10/14</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Drink, Jared, Nadya, and Paula's fingerprints, pending adjudication to begin security clearance process 10/12-10/15</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working session to develop onboarding strategy and execution plan for onboarding new hires onto team on 10/15.</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f69b283f39_4_35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58" name="Google Shape;558;gf69b283f39_4_35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2 Links to Work</a:t>
            </a:r>
            <a:endParaRPr/>
          </a:p>
        </p:txBody>
      </p:sp>
      <p:sp>
        <p:nvSpPr>
          <p:cNvPr id="559" name="Google Shape;559;gf69b283f39_4_353"/>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b="1" lang="en-US" sz="1200"/>
              <a:t>IA Tree Test Research Plan</a:t>
            </a:r>
            <a:endParaRPr b="1" sz="1200"/>
          </a:p>
          <a:p>
            <a:pPr indent="-152400" lvl="0" marL="228600" rtl="0" algn="l">
              <a:lnSpc>
                <a:spcPct val="100000"/>
              </a:lnSpc>
              <a:spcBef>
                <a:spcPts val="1000"/>
              </a:spcBef>
              <a:spcAft>
                <a:spcPts val="0"/>
              </a:spcAft>
              <a:buSzPts val="1200"/>
              <a:buChar char="•"/>
            </a:pPr>
            <a:r>
              <a:rPr lang="en-US" sz="1200"/>
              <a:t>Link </a:t>
            </a:r>
            <a:r>
              <a:rPr lang="en-US" sz="1200" u="sng">
                <a:solidFill>
                  <a:schemeClr val="hlink"/>
                </a:solidFill>
                <a:hlinkClick r:id="rId3"/>
              </a:rPr>
              <a:t>here</a:t>
            </a:r>
            <a:r>
              <a:rPr lang="en-US" sz="1200"/>
              <a:t>.</a:t>
            </a:r>
            <a:endParaRPr sz="1200"/>
          </a:p>
          <a:p>
            <a:pPr indent="0" lvl="0" marL="0" rtl="0" algn="l">
              <a:lnSpc>
                <a:spcPct val="100000"/>
              </a:lnSpc>
              <a:spcBef>
                <a:spcPts val="1000"/>
              </a:spcBef>
              <a:spcAft>
                <a:spcPts val="0"/>
              </a:spcAft>
              <a:buNone/>
            </a:pPr>
            <a:r>
              <a:rPr b="1" lang="en-US" sz="1200"/>
              <a:t>IA Tree Test in Treejack</a:t>
            </a:r>
            <a:endParaRPr b="1" sz="1200"/>
          </a:p>
          <a:p>
            <a:pPr indent="-152400" lvl="0" marL="228600" rtl="0" algn="l">
              <a:lnSpc>
                <a:spcPct val="100000"/>
              </a:lnSpc>
              <a:spcBef>
                <a:spcPts val="1000"/>
              </a:spcBef>
              <a:spcAft>
                <a:spcPts val="0"/>
              </a:spcAft>
              <a:buSzPts val="1200"/>
              <a:buChar char="•"/>
            </a:pPr>
            <a:r>
              <a:rPr lang="en-US" sz="1200"/>
              <a:t>Link </a:t>
            </a:r>
            <a:r>
              <a:rPr lang="en-US" sz="1200" u="sng">
                <a:solidFill>
                  <a:schemeClr val="hlink"/>
                </a:solidFill>
                <a:hlinkClick r:id="rId4"/>
              </a:rPr>
              <a:t>here</a:t>
            </a:r>
            <a:r>
              <a:rPr lang="en-US" sz="1200"/>
              <a:t>.</a:t>
            </a:r>
            <a:endParaRPr sz="1200"/>
          </a:p>
          <a:p>
            <a:pPr indent="0" lvl="0" marL="0" rtl="0" algn="l">
              <a:lnSpc>
                <a:spcPct val="100000"/>
              </a:lnSpc>
              <a:spcBef>
                <a:spcPts val="1000"/>
              </a:spcBef>
              <a:spcAft>
                <a:spcPts val="0"/>
              </a:spcAft>
              <a:buNone/>
            </a:pPr>
            <a:r>
              <a:rPr b="1" lang="en-US" sz="1200">
                <a:extLst>
                  <a:ext uri="http://customooxmlschemas.google.com/">
                    <go:slidesCustomData xmlns:go="http://customooxmlschemas.google.com/" textRoundtripDataId="19"/>
                  </a:ext>
                </a:extLst>
              </a:rPr>
              <a:t>Working Group Preparation</a:t>
            </a:r>
            <a:endParaRPr b="1" sz="1200">
              <a:extLst>
                <a:ext uri="http://customooxmlschemas.google.com/">
                  <go:slidesCustomData xmlns:go="http://customooxmlschemas.google.com/" textRoundtripDataId="20"/>
                </a:ext>
              </a:extLst>
            </a:endParaRPr>
          </a:p>
          <a:p>
            <a:pPr indent="-133350" lvl="0" marL="228600" rtl="0" algn="l">
              <a:lnSpc>
                <a:spcPct val="100000"/>
              </a:lnSpc>
              <a:spcBef>
                <a:spcPts val="1000"/>
              </a:spcBef>
              <a:spcAft>
                <a:spcPts val="0"/>
              </a:spcAft>
              <a:buSzPts val="1200"/>
              <a:buChar char="•"/>
            </a:pPr>
            <a:r>
              <a:rPr lang="en-US" sz="1200">
                <a:extLst>
                  <a:ext uri="http://customooxmlschemas.google.com/">
                    <go:slidesCustomData xmlns:go="http://customooxmlschemas.google.com/" textRoundtripDataId="21"/>
                  </a:ext>
                </a:extLst>
              </a:rPr>
              <a:t>Working Group research synthesis and co-creation </a:t>
            </a:r>
            <a:r>
              <a:rPr lang="en-US" sz="1200" u="sng">
                <a:solidFill>
                  <a:schemeClr val="hlink"/>
                </a:solidFill>
                <a:hlinkClick r:id="rId5"/>
                <a:extLst>
                  <a:ext uri="http://customooxmlschemas.google.com/">
                    <go:slidesCustomData xmlns:go="http://customooxmlschemas.google.com/" textRoundtripDataId="22"/>
                  </a:ext>
                </a:extLst>
              </a:rPr>
              <a:t>here</a:t>
            </a:r>
            <a:r>
              <a:rPr lang="en-US" sz="1200">
                <a:extLst>
                  <a:ext uri="http://customooxmlschemas.google.com/">
                    <go:slidesCustomData xmlns:go="http://customooxmlschemas.google.com/" textRoundtripDataId="23"/>
                  </a:ext>
                </a:extLst>
              </a:rPr>
              <a:t>.</a:t>
            </a:r>
            <a:endParaRPr sz="1200"/>
          </a:p>
          <a:p>
            <a:pPr indent="0" lvl="0" marL="0" rtl="0" algn="l">
              <a:lnSpc>
                <a:spcPct val="100000"/>
              </a:lnSpc>
              <a:spcBef>
                <a:spcPts val="1000"/>
              </a:spcBef>
              <a:spcAft>
                <a:spcPts val="0"/>
              </a:spcAft>
              <a:buNone/>
            </a:pPr>
            <a:r>
              <a:rPr b="1" lang="en-US" sz="1200"/>
              <a:t>Technical Discovery</a:t>
            </a:r>
            <a:endParaRPr b="1" sz="1200"/>
          </a:p>
          <a:p>
            <a:pPr indent="-152400" lvl="0" marL="228600" rtl="0" algn="l">
              <a:lnSpc>
                <a:spcPct val="100000"/>
              </a:lnSpc>
              <a:spcBef>
                <a:spcPts val="1000"/>
              </a:spcBef>
              <a:spcAft>
                <a:spcPts val="0"/>
              </a:spcAft>
              <a:buSzPts val="1200"/>
              <a:buChar char="•"/>
            </a:pPr>
            <a:r>
              <a:rPr lang="en-US" sz="1200"/>
              <a:t>Technical discovery synthesis </a:t>
            </a:r>
            <a:r>
              <a:rPr lang="en-US" sz="1200" u="sng">
                <a:solidFill>
                  <a:schemeClr val="hlink"/>
                </a:solidFill>
                <a:hlinkClick r:id="rId6"/>
              </a:rPr>
              <a:t>here.</a:t>
            </a:r>
            <a:endParaRPr sz="1200"/>
          </a:p>
          <a:p>
            <a:pPr indent="-152400" lvl="0" marL="228600" rtl="0" algn="l">
              <a:lnSpc>
                <a:spcPct val="100000"/>
              </a:lnSpc>
              <a:spcBef>
                <a:spcPts val="1000"/>
              </a:spcBef>
              <a:spcAft>
                <a:spcPts val="0"/>
              </a:spcAft>
              <a:buSzPts val="1200"/>
              <a:buChar char="•"/>
            </a:pPr>
            <a:r>
              <a:rPr lang="en-US" sz="1200"/>
              <a:t>Technical discovery Mural notes </a:t>
            </a:r>
            <a:r>
              <a:rPr lang="en-US" sz="1200" u="sng">
                <a:solidFill>
                  <a:schemeClr val="accent1"/>
                </a:solidFill>
                <a:hlinkClick r:id="rId7">
                  <a:extLst>
                    <a:ext uri="{A12FA001-AC4F-418D-AE19-62706E023703}">
                      <ahyp:hlinkClr val="tx"/>
                    </a:ext>
                  </a:extLst>
                </a:hlinkClick>
              </a:rPr>
              <a:t>here.</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f8e3c1d6a6_0_6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565" name="Google Shape;565;gf8e3c1d6a6_0_67"/>
          <p:cNvGraphicFramePr/>
          <p:nvPr/>
        </p:nvGraphicFramePr>
        <p:xfrm>
          <a:off x="526600" y="3219726"/>
          <a:ext cx="3000000" cy="3000000"/>
        </p:xfrm>
        <a:graphic>
          <a:graphicData uri="http://schemas.openxmlformats.org/drawingml/2006/table">
            <a:tbl>
              <a:tblPr bandRow="1" firstRow="1">
                <a:noFill/>
                <a:tableStyleId>{990E59DD-D31D-45B5-A537-3D7F4FB90E5D}</a:tableStyleId>
              </a:tblPr>
              <a:tblGrid>
                <a:gridCol w="2253575"/>
                <a:gridCol w="5906625"/>
              </a:tblGrid>
              <a:tr h="3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Research Plan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sng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4"/>
                            </a:ext>
                          </a:extLst>
                        </a:rPr>
                        <a:t>Approved research plan ready for recruitment</a:t>
                      </a: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5"/>
                            </a:ext>
                          </a:extLst>
                        </a:rPr>
                        <a:t> </a:t>
                      </a:r>
                      <a:r>
                        <a:rPr i="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6"/>
                            </a:ext>
                          </a:extLst>
                        </a:rPr>
                        <a:t>Research plan will be ready for review and approval by end of sprint rather than approved for recruitment.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Tree test designed and built in Treejack</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chemeClr val="dk2"/>
                          </a:solidFill>
                          <a:latin typeface="Source Sans Pro"/>
                          <a:ea typeface="Source Sans Pro"/>
                          <a:cs typeface="Source Sans Pro"/>
                          <a:sym typeface="Source Sans Pro"/>
                        </a:rPr>
                        <a:t>Recruiting Update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Staff roster maintained and updates included in reporting</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Working Group Preparation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Team has co-created and prepared for an engaging working group session</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Stakeholder Engagement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Account, Sitewide and Mikki and Danielle conducted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Technical Discovery</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Meetings with Mike Chelen and Cory Trimm conducted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Contract Onboarding / Governance</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7"/>
                            </a:ext>
                          </a:extLst>
                        </a:rPr>
                        <a:t>Contract reports provided on time</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GitHub repo setup in Healthcare with proper IA</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Apartment updates are presented at ToT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66" name="Google Shape;566;gf8e3c1d6a6_0_67"/>
          <p:cNvSpPr txBox="1"/>
          <p:nvPr/>
        </p:nvSpPr>
        <p:spPr>
          <a:xfrm>
            <a:off x="457200" y="916950"/>
            <a:ext cx="8229600" cy="23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8"/>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High:</a:t>
            </a:r>
            <a:r>
              <a:rPr b="0" i="0" lang="en-US" sz="800" u="none" cap="none" strike="noStrik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b="0" i="0"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29"/>
                  </a:ext>
                </a:extLst>
              </a:rPr>
              <a:t> Conduct introduction and knowledge transfer sessions with the Account team (10/18), Identity team (10/25), and Sitewide team (10/13)</a:t>
            </a:r>
            <a:r>
              <a:rPr b="0" i="0" lang="en-US" sz="800" u="none" cap="none" strike="noStrike">
                <a:solidFill>
                  <a:schemeClr val="dk2"/>
                </a:solidFill>
                <a:latin typeface="Source Sans Pro"/>
                <a:ea typeface="Source Sans Pro"/>
                <a:cs typeface="Source Sans Pro"/>
                <a:sym typeface="Source Sans Pro"/>
              </a:rPr>
              <a: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Medium: </a:t>
            </a:r>
            <a:r>
              <a:rPr b="0" i="0" lang="en-US" sz="800" u="none" cap="none" strike="noStrik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0"/>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IA Tree Test 1: Research Plan &amp; Build in Optimal Workshop</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Building the Team</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Prepare for Working Group</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Stakeholder engagement</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Technical Discovery</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Governance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Ceremonies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Onboarding</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sp>
        <p:nvSpPr>
          <p:cNvPr id="567" name="Google Shape;567;gf8e3c1d6a6_0_6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2 </a:t>
            </a:r>
            <a:r>
              <a:rPr lang="en-US" sz="2800"/>
              <a:t>Acceptance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f8e3c1d6a6_0_0"/>
          <p:cNvSpPr txBox="1"/>
          <p:nvPr>
            <p:ph type="title"/>
          </p:nvPr>
        </p:nvSpPr>
        <p:spPr>
          <a:xfrm>
            <a:off x="457200" y="1276350"/>
            <a:ext cx="7543800" cy="165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Source Sans Pro"/>
              <a:buNone/>
            </a:pPr>
            <a:r>
              <a:rPr lang="en-US"/>
              <a:t>Show me, don’t tell me: Sprint 3 Demo</a:t>
            </a:r>
            <a:endParaRPr/>
          </a:p>
          <a:p>
            <a:pPr indent="0" lvl="0" marL="0" rtl="0" algn="l">
              <a:lnSpc>
                <a:spcPct val="100000"/>
              </a:lnSpc>
              <a:spcBef>
                <a:spcPts val="0"/>
              </a:spcBef>
              <a:spcAft>
                <a:spcPts val="0"/>
              </a:spcAft>
              <a:buClr>
                <a:schemeClr val="lt1"/>
              </a:buClr>
              <a:buSzPct val="100000"/>
              <a:buFont typeface="Source Sans Pro"/>
              <a:buNone/>
            </a:pPr>
            <a:r>
              <a:rPr b="0" lang="en-US"/>
              <a:t>2 November</a:t>
            </a:r>
            <a:r>
              <a:rPr b="0" lang="en-US"/>
              <a:t> 2021</a:t>
            </a:r>
            <a:endParaRPr b="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fae82c9e6b_0_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578" name="Google Shape;578;gfae82c9e6b_0_0"/>
          <p:cNvGraphicFramePr/>
          <p:nvPr/>
        </p:nvGraphicFramePr>
        <p:xfrm>
          <a:off x="526600" y="3749501"/>
          <a:ext cx="3000000" cy="3000000"/>
        </p:xfrm>
        <a:graphic>
          <a:graphicData uri="http://schemas.openxmlformats.org/drawingml/2006/table">
            <a:tbl>
              <a:tblPr bandRow="1" firstRow="1">
                <a:noFill/>
                <a:tableStyleId>{990E59DD-D31D-45B5-A537-3D7F4FB90E5D}</a:tableStyleId>
              </a:tblPr>
              <a:tblGrid>
                <a:gridCol w="2253575"/>
                <a:gridCol w="5906625"/>
              </a:tblGrid>
              <a:tr h="3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Working Group</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Working group session conducted</a:t>
                      </a:r>
                      <a:endParaRPr sz="800">
                        <a:solidFill>
                          <a:schemeClr val="dk2"/>
                        </a:solidFill>
                        <a:latin typeface="Source Sans Pro"/>
                        <a:ea typeface="Source Sans Pro"/>
                        <a:cs typeface="Source Sans Pro"/>
                        <a:sym typeface="Source Sans Pro"/>
                      </a:endParaRPr>
                    </a:p>
                    <a:p>
                      <a:pPr indent="-16510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Follow-up actions completed</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Approved research plan ready for recruitment documented in GitHub</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Tree test recruitment launched</a:t>
                      </a:r>
                      <a:endParaRPr sz="800">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Tree test initiated with participants</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Stakeholder Engagement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Meeting with </a:t>
                      </a:r>
                      <a:r>
                        <a:rPr lang="en-US" sz="800">
                          <a:solidFill>
                            <a:schemeClr val="dk2"/>
                          </a:solidFill>
                          <a:latin typeface="Source Sans Pro"/>
                          <a:ea typeface="Source Sans Pro"/>
                          <a:cs typeface="Source Sans Pro"/>
                          <a:sym typeface="Source Sans Pro"/>
                        </a:rPr>
                        <a:t>Identity team </a:t>
                      </a:r>
                      <a:r>
                        <a:rPr lang="en-US" sz="800" u="none" cap="none" strike="noStrike">
                          <a:solidFill>
                            <a:schemeClr val="dk2"/>
                          </a:solidFill>
                          <a:latin typeface="Source Sans Pro"/>
                          <a:ea typeface="Source Sans Pro"/>
                          <a:cs typeface="Source Sans Pro"/>
                          <a:sym typeface="Source Sans Pro"/>
                        </a:rPr>
                        <a:t>conducted </a:t>
                      </a:r>
                      <a:endParaRPr sz="800">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Mobile, Auth, DHM cross team sync attended</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Downloads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1"/>
                            </a:ext>
                          </a:extLst>
                        </a:rPr>
                        <a:t>CERNER, Community Care, Content and Auth, Navigation downloads conducted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579" name="Google Shape;579;gfae82c9e6b_0_0"/>
          <p:cNvSpPr txBox="1"/>
          <p:nvPr/>
        </p:nvSpPr>
        <p:spPr>
          <a:xfrm>
            <a:off x="457200" y="916950"/>
            <a:ext cx="81603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US" sz="900">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10/20/2021-11/2/2021</a:t>
            </a:r>
            <a:endParaRPr sz="9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sz="5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2"/>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High:</a:t>
            </a:r>
            <a:r>
              <a:rPr b="0" i="0" lang="en-US" sz="800" u="none" cap="none" strike="noStrik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a:t>
            </a:r>
            <a:r>
              <a:rPr lang="en-US" sz="800">
                <a:solidFill>
                  <a:schemeClr val="dk2"/>
                </a:solidFill>
                <a:latin typeface="Source Sans Pro"/>
                <a:ea typeface="Source Sans Pro"/>
                <a:cs typeface="Source Sans Pro"/>
                <a:sym typeface="Source Sans Pro"/>
              </a:rPr>
              <a:t> </a:t>
            </a:r>
            <a:r>
              <a:rPr b="0" i="0" lang="en-US" sz="800" u="none" cap="none" strike="noStrike">
                <a:solidFill>
                  <a:schemeClr val="dk2"/>
                </a:solidFill>
                <a:latin typeface="Source Sans Pro"/>
                <a:ea typeface="Source Sans Pro"/>
                <a:cs typeface="Source Sans Pro"/>
                <a:sym typeface="Source Sans Pro"/>
              </a:rPr>
              <a:t>Begin recruiting for the IA Tree Test 1. Create an Apartment Product Outline. Continue to build the team.</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lang="en-US" sz="800">
                <a:solidFill>
                  <a:schemeClr val="dk2"/>
                </a:solidFill>
                <a:latin typeface="Source Sans Pro"/>
                <a:ea typeface="Source Sans Pro"/>
                <a:cs typeface="Source Sans Pro"/>
                <a:sym typeface="Source Sans Pro"/>
              </a:rPr>
              <a:t>Medium: </a:t>
            </a:r>
            <a:r>
              <a:rPr b="0" i="0" lang="en-US" sz="800" u="none" cap="none" strike="noStrike">
                <a:solidFill>
                  <a:schemeClr val="dk2"/>
                </a:solidFill>
                <a:latin typeface="Source Sans Pro"/>
                <a:ea typeface="Source Sans Pro"/>
                <a:cs typeface="Source Sans Pro"/>
                <a:sym typeface="Source Sans Pro"/>
              </a:rPr>
              <a:t>Continue knowledge transfer</a:t>
            </a:r>
            <a:r>
              <a:rPr lang="en-US" sz="800">
                <a:solidFill>
                  <a:schemeClr val="dk2"/>
                </a:solidFill>
                <a:latin typeface="Source Sans Pro"/>
                <a:ea typeface="Source Sans Pro"/>
                <a:cs typeface="Source Sans Pro"/>
                <a:sym typeface="Source Sans Pro"/>
              </a:rPr>
              <a:t>.</a:t>
            </a:r>
            <a:r>
              <a:rPr b="0" i="0" lang="en-US" sz="800" u="none" cap="none" strike="noStrike">
                <a:solidFill>
                  <a:schemeClr val="dk2"/>
                </a:solidFill>
                <a:latin typeface="Source Sans Pro"/>
                <a:ea typeface="Source Sans Pro"/>
                <a:cs typeface="Source Sans Pro"/>
                <a:sym typeface="Source Sans Pro"/>
              </a:rPr>
              <a:t> Understand the auth/unauth pathways</a:t>
            </a:r>
            <a:r>
              <a:rPr lang="en-US" sz="800">
                <a:solidFill>
                  <a:schemeClr val="dk2"/>
                </a:solidFill>
                <a:latin typeface="Source Sans Pro"/>
                <a:ea typeface="Source Sans Pro"/>
                <a:cs typeface="Source Sans Pro"/>
                <a:sym typeface="Source Sans Pro"/>
              </a:rPr>
              <a:t>.</a:t>
            </a:r>
            <a:r>
              <a:rPr b="0" i="0" lang="en-US" sz="800" u="none" cap="none" strike="noStrike">
                <a:solidFill>
                  <a:schemeClr val="dk2"/>
                </a:solidFill>
                <a:latin typeface="Source Sans Pro"/>
                <a:ea typeface="Source Sans Pro"/>
                <a:cs typeface="Source Sans Pro"/>
                <a:sym typeface="Source Sans Pro"/>
              </a:rPr>
              <a:t> Continue technical discovery, specifically API research and access to the MHV repo.</a:t>
            </a:r>
            <a:r>
              <a:rPr lang="en-US" sz="800">
                <a:solidFill>
                  <a:schemeClr val="dk2"/>
                </a:solidFill>
                <a:latin typeface="Source Sans Pro"/>
                <a:ea typeface="Source Sans Pro"/>
                <a:cs typeface="Source Sans Pro"/>
                <a:sym typeface="Source Sans Pro"/>
              </a:rPr>
              <a:t> </a:t>
            </a:r>
            <a:endParaRPr i="1" sz="800">
              <a:solidFill>
                <a:schemeClr val="dk2"/>
              </a:solidFill>
              <a:latin typeface="Source Sans Pro"/>
              <a:ea typeface="Source Sans Pro"/>
              <a:cs typeface="Source Sans Pro"/>
              <a:sym typeface="Source Sans Pro"/>
            </a:endParaRPr>
          </a:p>
          <a:p>
            <a:pPr indent="0" lvl="0" marL="457200" marR="0" rtl="0" algn="l">
              <a:lnSpc>
                <a:spcPct val="100000"/>
              </a:lnSpc>
              <a:spcBef>
                <a:spcPts val="0"/>
              </a:spcBef>
              <a:spcAft>
                <a:spcPts val="0"/>
              </a:spcAft>
              <a:buNone/>
            </a:pPr>
            <a:r>
              <a:t/>
            </a:r>
            <a:endParaRPr i="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3"/>
                  </a:ext>
                </a:extLst>
              </a:rPr>
              <a:t>Epics</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First Apartment Working Group</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Obtain approval for </a:t>
            </a:r>
            <a:r>
              <a:rPr b="0" i="0" lang="en-US" sz="800" u="none" cap="none" strike="noStrike">
                <a:solidFill>
                  <a:schemeClr val="dk2"/>
                </a:solidFill>
                <a:latin typeface="Source Sans Pro"/>
                <a:ea typeface="Source Sans Pro"/>
                <a:cs typeface="Source Sans Pro"/>
                <a:sym typeface="Source Sans Pro"/>
              </a:rPr>
              <a:t>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for 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Health Apartment Product Outline</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Building the Team</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Downloads: CERNER, Community Care, Content and Auth, Navigation</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Technical Discovery</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Stakeholder engagement</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Governance</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Ceremonies</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0" i="0" lang="en-US" sz="800" u="none" cap="none" strike="noStrike">
                <a:solidFill>
                  <a:schemeClr val="dk2"/>
                </a:solidFill>
                <a:latin typeface="Source Sans Pro"/>
                <a:ea typeface="Source Sans Pro"/>
                <a:cs typeface="Source Sans Pro"/>
                <a:sym typeface="Source Sans Pro"/>
              </a:rPr>
              <a:t>Onboarding</a:t>
            </a:r>
            <a:endParaRPr b="0" i="0"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5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sp>
        <p:nvSpPr>
          <p:cNvPr id="580" name="Google Shape;580;gfae82c9e6b_0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3 Approval </a:t>
            </a:r>
            <a:endParaRPr b="0"/>
          </a:p>
        </p:txBody>
      </p:sp>
      <p:pic>
        <p:nvPicPr>
          <p:cNvPr id="581" name="Google Shape;581;gfae82c9e6b_0_0"/>
          <p:cNvPicPr preferRelativeResize="0"/>
          <p:nvPr/>
        </p:nvPicPr>
        <p:blipFill rotWithShape="1">
          <a:blip r:embed="rId3">
            <a:alphaModFix/>
          </a:blip>
          <a:srcRect b="3567" l="0" r="0" t="17148"/>
          <a:stretch/>
        </p:blipFill>
        <p:spPr>
          <a:xfrm>
            <a:off x="4013638" y="1890725"/>
            <a:ext cx="1929975" cy="1826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descr="Health-APT-Working-Group-Pre-Read_10-27-2021_Page_04.jpg" id="586" name="Google Shape;586;gfd122eee5c_4_0"/>
          <p:cNvPicPr preferRelativeResize="0"/>
          <p:nvPr/>
        </p:nvPicPr>
        <p:blipFill>
          <a:blip r:embed="rId3">
            <a:alphaModFix/>
          </a:blip>
          <a:stretch>
            <a:fillRect/>
          </a:stretch>
        </p:blipFill>
        <p:spPr>
          <a:xfrm>
            <a:off x="2876984" y="1409275"/>
            <a:ext cx="1488690" cy="837640"/>
          </a:xfrm>
          <a:prstGeom prst="rect">
            <a:avLst/>
          </a:prstGeom>
          <a:noFill/>
          <a:ln cap="flat" cmpd="sng" w="9525">
            <a:solidFill>
              <a:srgbClr val="434343"/>
            </a:solidFill>
            <a:prstDash val="solid"/>
            <a:round/>
            <a:headEnd len="sm" w="sm" type="none"/>
            <a:tailEnd len="sm" w="sm" type="none"/>
          </a:ln>
        </p:spPr>
      </p:pic>
      <p:pic>
        <p:nvPicPr>
          <p:cNvPr descr="Health-APT-Working-Group-Pre-Read_10-27-2021_Page_03.jpg" id="587" name="Google Shape;587;gfd122eee5c_4_0"/>
          <p:cNvPicPr preferRelativeResize="0"/>
          <p:nvPr/>
        </p:nvPicPr>
        <p:blipFill>
          <a:blip r:embed="rId4">
            <a:alphaModFix/>
          </a:blip>
          <a:stretch>
            <a:fillRect/>
          </a:stretch>
        </p:blipFill>
        <p:spPr>
          <a:xfrm>
            <a:off x="2797098" y="1592911"/>
            <a:ext cx="1488690" cy="837640"/>
          </a:xfrm>
          <a:prstGeom prst="rect">
            <a:avLst/>
          </a:prstGeom>
          <a:noFill/>
          <a:ln cap="flat" cmpd="sng" w="9525">
            <a:solidFill>
              <a:srgbClr val="434343"/>
            </a:solidFill>
            <a:prstDash val="solid"/>
            <a:round/>
            <a:headEnd len="sm" w="sm" type="none"/>
            <a:tailEnd len="sm" w="sm" type="none"/>
          </a:ln>
        </p:spPr>
      </p:pic>
      <p:pic>
        <p:nvPicPr>
          <p:cNvPr descr="Health-APT-Working-Group-Pre-Read_10-27-2021_Page_02.jpg" id="588" name="Google Shape;588;gfd122eee5c_4_0"/>
          <p:cNvPicPr preferRelativeResize="0"/>
          <p:nvPr/>
        </p:nvPicPr>
        <p:blipFill>
          <a:blip r:embed="rId5">
            <a:alphaModFix/>
          </a:blip>
          <a:stretch>
            <a:fillRect/>
          </a:stretch>
        </p:blipFill>
        <p:spPr>
          <a:xfrm>
            <a:off x="2717211" y="1776546"/>
            <a:ext cx="1488690" cy="837640"/>
          </a:xfrm>
          <a:prstGeom prst="rect">
            <a:avLst/>
          </a:prstGeom>
          <a:noFill/>
          <a:ln cap="flat" cmpd="sng" w="9525">
            <a:solidFill>
              <a:srgbClr val="434343"/>
            </a:solidFill>
            <a:prstDash val="solid"/>
            <a:round/>
            <a:headEnd len="sm" w="sm" type="none"/>
            <a:tailEnd len="sm" w="sm" type="none"/>
          </a:ln>
        </p:spPr>
      </p:pic>
      <p:sp>
        <p:nvSpPr>
          <p:cNvPr id="589" name="Google Shape;589;gfd122eee5c_4_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590" name="Google Shape;590;gfd122eee5c_4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First Apartment Working Group</a:t>
            </a:r>
            <a:endParaRPr/>
          </a:p>
        </p:txBody>
      </p:sp>
      <p:sp>
        <p:nvSpPr>
          <p:cNvPr id="591" name="Google Shape;591;gfd122eee5c_4_0"/>
          <p:cNvSpPr txBox="1"/>
          <p:nvPr/>
        </p:nvSpPr>
        <p:spPr>
          <a:xfrm>
            <a:off x="460650" y="889850"/>
            <a:ext cx="2096400" cy="40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sz="1800">
              <a:solidFill>
                <a:schemeClr val="dk2"/>
              </a:solidFill>
              <a:latin typeface="Source Sans Pro"/>
              <a:ea typeface="Source Sans Pro"/>
              <a:cs typeface="Source Sans Pro"/>
              <a:sym typeface="Source Sans Pro"/>
            </a:endParaRPr>
          </a:p>
          <a:p>
            <a:pPr indent="-161925" lvl="0" marL="171450" marR="0" rtl="0" algn="l">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Conducted Apartment Working Group #1 with OCTO and OCC.</a:t>
            </a:r>
            <a:endParaRPr sz="1100">
              <a:solidFill>
                <a:schemeClr val="dk2"/>
              </a:solidFill>
              <a:latin typeface="Source Sans Pro"/>
              <a:ea typeface="Source Sans Pro"/>
              <a:cs typeface="Source Sans Pro"/>
              <a:sym typeface="Source Sans Pro"/>
            </a:endParaRPr>
          </a:p>
          <a:p>
            <a:pPr indent="-161925" lvl="0" marL="171450" marR="0" rtl="0" algn="l">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Accomplished objectives, including: (1) introduced our new Health Apartment Team; (2) shared how we got here, work to date, and what’s ahead; (3) continued to learn how our work builds off and impacts other teams’ work; (4) shared our vision for collaborating </a:t>
            </a:r>
            <a:endParaRPr sz="1100">
              <a:solidFill>
                <a:schemeClr val="dk2"/>
              </a:solidFill>
              <a:latin typeface="Source Sans Pro"/>
              <a:ea typeface="Source Sans Pro"/>
              <a:cs typeface="Source Sans Pro"/>
              <a:sym typeface="Source Sans Pro"/>
            </a:endParaRPr>
          </a:p>
          <a:p>
            <a:pPr indent="-161925" lvl="0" marL="171450" marR="0" rtl="0" algn="l">
              <a:lnSpc>
                <a:spcPct val="100000"/>
              </a:lnSpc>
              <a:spcBef>
                <a:spcPts val="0"/>
              </a:spcBef>
              <a:spcAft>
                <a:spcPts val="0"/>
              </a:spcAft>
              <a:buClr>
                <a:schemeClr val="dk2"/>
              </a:buClr>
              <a:buSzPts val="900"/>
              <a:buFont typeface="Source Sans Pro"/>
              <a:buChar char="•"/>
            </a:pPr>
            <a:r>
              <a:rPr lang="en-US" sz="1100">
                <a:solidFill>
                  <a:schemeClr val="dk2"/>
                </a:solidFill>
                <a:latin typeface="Source Sans Pro"/>
                <a:ea typeface="Source Sans Pro"/>
                <a:cs typeface="Source Sans Pro"/>
                <a:sym typeface="Source Sans Pro"/>
              </a:rPr>
              <a:t>Captured and distributed meeting minutes, follow-up email, gathered feedback via survey, and engaged OCC stakeholders in follow ups / action items.</a:t>
            </a:r>
            <a:endParaRPr sz="1100">
              <a:solidFill>
                <a:schemeClr val="dk2"/>
              </a:solidFill>
              <a:latin typeface="Source Sans Pro"/>
              <a:ea typeface="Source Sans Pro"/>
              <a:cs typeface="Source Sans Pro"/>
              <a:sym typeface="Source Sans Pro"/>
            </a:endParaRPr>
          </a:p>
        </p:txBody>
      </p:sp>
      <p:pic>
        <p:nvPicPr>
          <p:cNvPr descr="Health-APT-Working-Group-Pre-Read_10-27-2021_Page_01.jpg" id="592" name="Google Shape;592;gfd122eee5c_4_0"/>
          <p:cNvPicPr preferRelativeResize="0"/>
          <p:nvPr/>
        </p:nvPicPr>
        <p:blipFill>
          <a:blip r:embed="rId6">
            <a:alphaModFix/>
          </a:blip>
          <a:stretch>
            <a:fillRect/>
          </a:stretch>
        </p:blipFill>
        <p:spPr>
          <a:xfrm>
            <a:off x="2637325" y="1960182"/>
            <a:ext cx="1488690" cy="837619"/>
          </a:xfrm>
          <a:prstGeom prst="rect">
            <a:avLst/>
          </a:prstGeom>
          <a:noFill/>
          <a:ln cap="flat" cmpd="sng" w="9525">
            <a:solidFill>
              <a:srgbClr val="434343"/>
            </a:solidFill>
            <a:prstDash val="solid"/>
            <a:round/>
            <a:headEnd len="sm" w="sm" type="none"/>
            <a:tailEnd len="sm" w="sm" type="none"/>
          </a:ln>
        </p:spPr>
      </p:pic>
      <p:sp>
        <p:nvSpPr>
          <p:cNvPr id="593" name="Google Shape;593;gfd122eee5c_4_0"/>
          <p:cNvSpPr txBox="1"/>
          <p:nvPr/>
        </p:nvSpPr>
        <p:spPr>
          <a:xfrm>
            <a:off x="2274850" y="1044175"/>
            <a:ext cx="2518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Materials</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
        <p:nvSpPr>
          <p:cNvPr id="594" name="Google Shape;594;gfd122eee5c_4_0"/>
          <p:cNvSpPr txBox="1"/>
          <p:nvPr/>
        </p:nvSpPr>
        <p:spPr>
          <a:xfrm>
            <a:off x="5021650" y="1044175"/>
            <a:ext cx="103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Notes</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
        <p:nvSpPr>
          <p:cNvPr id="595" name="Google Shape;595;gfd122eee5c_4_0"/>
          <p:cNvSpPr txBox="1"/>
          <p:nvPr/>
        </p:nvSpPr>
        <p:spPr>
          <a:xfrm>
            <a:off x="2797100" y="4409775"/>
            <a:ext cx="54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View the materials, notes, and survey results </a:t>
            </a:r>
            <a:r>
              <a:rPr lang="en-US" sz="1200" u="sng">
                <a:solidFill>
                  <a:schemeClr val="hlink"/>
                </a:solidFill>
                <a:latin typeface="Source Sans Pro"/>
                <a:ea typeface="Source Sans Pro"/>
                <a:cs typeface="Source Sans Pro"/>
                <a:sym typeface="Source Sans Pro"/>
                <a:hlinkClick r:id="rId7"/>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sp>
        <p:nvSpPr>
          <p:cNvPr id="596" name="Google Shape;596;gfd122eee5c_4_0"/>
          <p:cNvSpPr txBox="1"/>
          <p:nvPr/>
        </p:nvSpPr>
        <p:spPr>
          <a:xfrm>
            <a:off x="7180050" y="1044175"/>
            <a:ext cx="1034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Survey</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pic>
        <p:nvPicPr>
          <p:cNvPr id="597" name="Google Shape;597;gfd122eee5c_4_0"/>
          <p:cNvPicPr preferRelativeResize="0"/>
          <p:nvPr/>
        </p:nvPicPr>
        <p:blipFill>
          <a:blip r:embed="rId8">
            <a:alphaModFix/>
          </a:blip>
          <a:stretch>
            <a:fillRect/>
          </a:stretch>
        </p:blipFill>
        <p:spPr>
          <a:xfrm>
            <a:off x="4438225" y="1409273"/>
            <a:ext cx="2096363" cy="1388524"/>
          </a:xfrm>
          <a:prstGeom prst="rect">
            <a:avLst/>
          </a:prstGeom>
          <a:noFill/>
          <a:ln>
            <a:noFill/>
          </a:ln>
        </p:spPr>
      </p:pic>
      <p:pic>
        <p:nvPicPr>
          <p:cNvPr id="598" name="Google Shape;598;gfd122eee5c_4_0"/>
          <p:cNvPicPr preferRelativeResize="0"/>
          <p:nvPr/>
        </p:nvPicPr>
        <p:blipFill rotWithShape="1">
          <a:blip r:embed="rId9">
            <a:alphaModFix/>
          </a:blip>
          <a:srcRect b="0" l="0" r="25689" t="0"/>
          <a:stretch/>
        </p:blipFill>
        <p:spPr>
          <a:xfrm>
            <a:off x="2789726" y="3178647"/>
            <a:ext cx="3350973" cy="1206649"/>
          </a:xfrm>
          <a:prstGeom prst="rect">
            <a:avLst/>
          </a:prstGeom>
          <a:noFill/>
          <a:ln>
            <a:noFill/>
          </a:ln>
        </p:spPr>
      </p:pic>
      <p:pic>
        <p:nvPicPr>
          <p:cNvPr id="599" name="Google Shape;599;gfd122eee5c_4_0"/>
          <p:cNvPicPr preferRelativeResize="0"/>
          <p:nvPr/>
        </p:nvPicPr>
        <p:blipFill>
          <a:blip r:embed="rId10">
            <a:alphaModFix/>
          </a:blip>
          <a:stretch>
            <a:fillRect/>
          </a:stretch>
        </p:blipFill>
        <p:spPr>
          <a:xfrm>
            <a:off x="6649075" y="1425825"/>
            <a:ext cx="2096350" cy="1355436"/>
          </a:xfrm>
          <a:prstGeom prst="rect">
            <a:avLst/>
          </a:prstGeom>
          <a:noFill/>
          <a:ln cap="flat" cmpd="sng" w="9525">
            <a:solidFill>
              <a:srgbClr val="000000"/>
            </a:solidFill>
            <a:prstDash val="solid"/>
            <a:round/>
            <a:headEnd len="sm" w="sm" type="none"/>
            <a:tailEnd len="sm" w="sm" type="none"/>
          </a:ln>
        </p:spPr>
      </p:pic>
      <p:sp>
        <p:nvSpPr>
          <p:cNvPr id="600" name="Google Shape;600;gfd122eee5c_4_0"/>
          <p:cNvSpPr txBox="1"/>
          <p:nvPr/>
        </p:nvSpPr>
        <p:spPr>
          <a:xfrm>
            <a:off x="2789725" y="2826483"/>
            <a:ext cx="335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GitHub Repo</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pic>
        <p:nvPicPr>
          <p:cNvPr id="601" name="Google Shape;601;gfd122eee5c_4_0"/>
          <p:cNvPicPr preferRelativeResize="0"/>
          <p:nvPr/>
        </p:nvPicPr>
        <p:blipFill>
          <a:blip r:embed="rId11">
            <a:alphaModFix/>
          </a:blip>
          <a:stretch>
            <a:fillRect/>
          </a:stretch>
        </p:blipFill>
        <p:spPr>
          <a:xfrm>
            <a:off x="6249472" y="3178647"/>
            <a:ext cx="2522911" cy="1576826"/>
          </a:xfrm>
          <a:prstGeom prst="rect">
            <a:avLst/>
          </a:prstGeom>
          <a:noFill/>
          <a:ln>
            <a:noFill/>
          </a:ln>
        </p:spPr>
      </p:pic>
      <p:sp>
        <p:nvSpPr>
          <p:cNvPr id="602" name="Google Shape;602;gfd122eee5c_4_0"/>
          <p:cNvSpPr txBox="1"/>
          <p:nvPr/>
        </p:nvSpPr>
        <p:spPr>
          <a:xfrm>
            <a:off x="6249475" y="2826483"/>
            <a:ext cx="2523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Working Group</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fd122eee5c_0_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08" name="Google Shape;608;gfd122eee5c_0_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IA Tree Test</a:t>
            </a:r>
            <a:endParaRPr/>
          </a:p>
        </p:txBody>
      </p:sp>
      <p:pic>
        <p:nvPicPr>
          <p:cNvPr id="609" name="Google Shape;609;gfd122eee5c_0_2"/>
          <p:cNvPicPr preferRelativeResize="0"/>
          <p:nvPr/>
        </p:nvPicPr>
        <p:blipFill>
          <a:blip r:embed="rId3">
            <a:alphaModFix/>
          </a:blip>
          <a:stretch>
            <a:fillRect/>
          </a:stretch>
        </p:blipFill>
        <p:spPr>
          <a:xfrm>
            <a:off x="6333969" y="1599130"/>
            <a:ext cx="2286532" cy="1741238"/>
          </a:xfrm>
          <a:prstGeom prst="rect">
            <a:avLst/>
          </a:prstGeom>
          <a:noFill/>
          <a:ln cap="flat" cmpd="sng" w="9525">
            <a:solidFill>
              <a:srgbClr val="000000"/>
            </a:solidFill>
            <a:prstDash val="solid"/>
            <a:round/>
            <a:headEnd len="sm" w="sm" type="none"/>
            <a:tailEnd len="sm" w="sm" type="none"/>
          </a:ln>
        </p:spPr>
      </p:pic>
      <p:sp>
        <p:nvSpPr>
          <p:cNvPr id="610" name="Google Shape;610;gfd122eee5c_0_2"/>
          <p:cNvSpPr txBox="1"/>
          <p:nvPr/>
        </p:nvSpPr>
        <p:spPr>
          <a:xfrm>
            <a:off x="460650" y="889800"/>
            <a:ext cx="3091500" cy="380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Updated recruiting method and segments.</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Iteratively co-created research plan and IA tree test to validate the IA of the POC and the discoverability of health things within the apartment.</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Conducted leadership review cycles, iterated to final tree test, and obtained leadership approval.</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Submitted recruiting request to Perigean and officially launched tree test.</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Created a Slack group with Perigean, COR, and team to manage tree test.</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Began testing with 2 of 5 segments and will continue to proactively manage / communicate with Perigean each day on used codes.</a:t>
            </a:r>
            <a:endParaRPr sz="12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2"/>
              </a:solidFill>
              <a:latin typeface="Source Sans Pro"/>
              <a:ea typeface="Source Sans Pro"/>
              <a:cs typeface="Source Sans Pro"/>
              <a:sym typeface="Source Sans Pro"/>
            </a:endParaRPr>
          </a:p>
        </p:txBody>
      </p:sp>
      <p:pic>
        <p:nvPicPr>
          <p:cNvPr id="611" name="Google Shape;611;gfd122eee5c_0_2"/>
          <p:cNvPicPr preferRelativeResize="0"/>
          <p:nvPr/>
        </p:nvPicPr>
        <p:blipFill>
          <a:blip r:embed="rId4">
            <a:alphaModFix/>
          </a:blip>
          <a:stretch>
            <a:fillRect/>
          </a:stretch>
        </p:blipFill>
        <p:spPr>
          <a:xfrm>
            <a:off x="3929300" y="1599131"/>
            <a:ext cx="2261161" cy="2529426"/>
          </a:xfrm>
          <a:prstGeom prst="rect">
            <a:avLst/>
          </a:prstGeom>
          <a:noFill/>
          <a:ln>
            <a:noFill/>
          </a:ln>
        </p:spPr>
      </p:pic>
      <p:sp>
        <p:nvSpPr>
          <p:cNvPr id="612" name="Google Shape;612;gfd122eee5c_0_2"/>
          <p:cNvSpPr txBox="1"/>
          <p:nvPr/>
        </p:nvSpPr>
        <p:spPr>
          <a:xfrm>
            <a:off x="3929300" y="4111730"/>
            <a:ext cx="228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View the research plan </a:t>
            </a:r>
            <a:r>
              <a:rPr lang="en-US" sz="1200" u="sng">
                <a:solidFill>
                  <a:schemeClr val="accent1"/>
                </a:solidFill>
                <a:latin typeface="Source Sans Pro"/>
                <a:ea typeface="Source Sans Pro"/>
                <a:cs typeface="Source Sans Pro"/>
                <a:sym typeface="Source Sans Pro"/>
                <a:hlinkClick r:id="rId5">
                  <a:extLst>
                    <a:ext uri="{A12FA001-AC4F-418D-AE19-62706E023703}">
                      <ahyp:hlinkClr val="tx"/>
                    </a:ext>
                  </a:extLst>
                </a:hlinkClick>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chemeClr val="dk2"/>
              </a:solidFill>
              <a:latin typeface="Source Sans Pro"/>
              <a:ea typeface="Source Sans Pro"/>
              <a:cs typeface="Source Sans Pro"/>
              <a:sym typeface="Source Sans Pro"/>
            </a:endParaRPr>
          </a:p>
        </p:txBody>
      </p:sp>
      <p:sp>
        <p:nvSpPr>
          <p:cNvPr id="613" name="Google Shape;613;gfd122eee5c_0_2"/>
          <p:cNvSpPr txBox="1"/>
          <p:nvPr/>
        </p:nvSpPr>
        <p:spPr>
          <a:xfrm>
            <a:off x="6333969" y="4111730"/>
            <a:ext cx="22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Preview the treejack test </a:t>
            </a:r>
            <a:r>
              <a:rPr lang="en-US" sz="1200" u="sng">
                <a:solidFill>
                  <a:schemeClr val="accent1"/>
                </a:solidFill>
                <a:latin typeface="Source Sans Pro"/>
                <a:ea typeface="Source Sans Pro"/>
                <a:cs typeface="Source Sans Pro"/>
                <a:sym typeface="Source Sans Pro"/>
                <a:hlinkClick r:id="rId6">
                  <a:extLst>
                    <a:ext uri="{A12FA001-AC4F-418D-AE19-62706E023703}">
                      <ahyp:hlinkClr val="tx"/>
                    </a:ext>
                  </a:extLst>
                </a:hlinkClick>
              </a:rPr>
              <a:t>here</a:t>
            </a:r>
            <a:r>
              <a:rPr lang="en-US" sz="1200">
                <a:solidFill>
                  <a:schemeClr val="dk2"/>
                </a:solidFill>
                <a:latin typeface="Source Sans Pro"/>
                <a:ea typeface="Source Sans Pro"/>
                <a:cs typeface="Source Sans Pro"/>
                <a:sym typeface="Source Sans Pro"/>
              </a:rPr>
              <a:t>. </a:t>
            </a:r>
            <a:endParaRPr sz="1200">
              <a:solidFill>
                <a:schemeClr val="dk2"/>
              </a:solidFill>
              <a:latin typeface="Source Sans Pro"/>
              <a:ea typeface="Source Sans Pro"/>
              <a:cs typeface="Source Sans Pro"/>
              <a:sym typeface="Source Sans Pro"/>
            </a:endParaRPr>
          </a:p>
        </p:txBody>
      </p:sp>
      <p:sp>
        <p:nvSpPr>
          <p:cNvPr id="614" name="Google Shape;614;gfd122eee5c_0_2"/>
          <p:cNvSpPr txBox="1"/>
          <p:nvPr/>
        </p:nvSpPr>
        <p:spPr>
          <a:xfrm>
            <a:off x="3929300" y="1198430"/>
            <a:ext cx="228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R</a:t>
            </a:r>
            <a:r>
              <a:rPr b="1" lang="en-US" sz="1200">
                <a:solidFill>
                  <a:schemeClr val="accent1"/>
                </a:solidFill>
                <a:latin typeface="Source Sans Pro"/>
                <a:ea typeface="Source Sans Pro"/>
                <a:cs typeface="Source Sans Pro"/>
                <a:sym typeface="Source Sans Pro"/>
              </a:rPr>
              <a:t>esearch plan</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
        <p:nvSpPr>
          <p:cNvPr id="615" name="Google Shape;615;gfd122eee5c_0_2"/>
          <p:cNvSpPr txBox="1"/>
          <p:nvPr/>
        </p:nvSpPr>
        <p:spPr>
          <a:xfrm>
            <a:off x="6333969" y="1198430"/>
            <a:ext cx="228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T</a:t>
            </a:r>
            <a:r>
              <a:rPr b="1" lang="en-US" sz="1200">
                <a:solidFill>
                  <a:schemeClr val="accent1"/>
                </a:solidFill>
                <a:latin typeface="Source Sans Pro"/>
                <a:ea typeface="Source Sans Pro"/>
                <a:cs typeface="Source Sans Pro"/>
                <a:sym typeface="Source Sans Pro"/>
              </a:rPr>
              <a:t>reejack test</a:t>
            </a:r>
            <a:endParaRPr b="1" sz="1200">
              <a:solidFill>
                <a:schemeClr val="accent1"/>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
          <p:cNvSpPr txBox="1"/>
          <p:nvPr>
            <p:ph type="title"/>
          </p:nvPr>
        </p:nvSpPr>
        <p:spPr>
          <a:xfrm>
            <a:off x="457200" y="514350"/>
            <a:ext cx="8229600" cy="62984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Objectives</a:t>
            </a:r>
            <a:endParaRPr/>
          </a:p>
        </p:txBody>
      </p:sp>
      <p:sp>
        <p:nvSpPr>
          <p:cNvPr id="314" name="Google Shape;314;p5"/>
          <p:cNvSpPr txBox="1"/>
          <p:nvPr>
            <p:ph idx="1" type="body"/>
          </p:nvPr>
        </p:nvSpPr>
        <p:spPr>
          <a:xfrm>
            <a:off x="457200" y="1144190"/>
            <a:ext cx="8229600" cy="3623073"/>
          </a:xfrm>
          <a:prstGeom prst="rect">
            <a:avLst/>
          </a:prstGeom>
          <a:noFill/>
          <a:ln>
            <a:noFill/>
          </a:ln>
        </p:spPr>
        <p:txBody>
          <a:bodyPr anchorCtr="0" anchor="t" bIns="45700" lIns="91425" spcFirstLastPara="1" rIns="91425" wrap="square" tIns="45700">
            <a:normAutofit/>
          </a:bodyPr>
          <a:lstStyle/>
          <a:p>
            <a:pPr indent="-215900" lvl="0" marL="228600" rtl="0" algn="l">
              <a:lnSpc>
                <a:spcPct val="110000"/>
              </a:lnSpc>
              <a:spcBef>
                <a:spcPts val="0"/>
              </a:spcBef>
              <a:spcAft>
                <a:spcPts val="0"/>
              </a:spcAft>
              <a:buClr>
                <a:schemeClr val="dk2"/>
              </a:buClr>
              <a:buSzPts val="2020"/>
              <a:buChar char="•"/>
            </a:pPr>
            <a:r>
              <a:rPr lang="en-US" sz="2020"/>
              <a:t>Give VA streamlined access to a small group of exceptional companies that specialize in agile software development and user-centered design</a:t>
            </a:r>
            <a:endParaRPr sz="2020"/>
          </a:p>
          <a:p>
            <a:pPr indent="-215900" lvl="0" marL="228600" rtl="0" algn="l">
              <a:lnSpc>
                <a:spcPct val="110000"/>
              </a:lnSpc>
              <a:spcBef>
                <a:spcPts val="600"/>
              </a:spcBef>
              <a:spcAft>
                <a:spcPts val="0"/>
              </a:spcAft>
              <a:buClr>
                <a:schemeClr val="dk2"/>
              </a:buClr>
              <a:buSzPts val="2020"/>
              <a:buChar char="•"/>
            </a:pPr>
            <a:r>
              <a:rPr lang="en-US" sz="2020"/>
              <a:t>Create a contract mechanism that incentives VA employees and contractors to deliver rapidly following private sector best practices</a:t>
            </a:r>
            <a:endParaRPr sz="2020"/>
          </a:p>
          <a:p>
            <a:pPr indent="-215900" lvl="0" marL="228600" rtl="0" algn="l">
              <a:lnSpc>
                <a:spcPct val="110000"/>
              </a:lnSpc>
              <a:spcBef>
                <a:spcPts val="600"/>
              </a:spcBef>
              <a:spcAft>
                <a:spcPts val="0"/>
              </a:spcAft>
              <a:buClr>
                <a:schemeClr val="dk2"/>
              </a:buClr>
              <a:buSzPts val="2020"/>
              <a:buChar char="•"/>
            </a:pPr>
            <a:r>
              <a:rPr lang="en-US" sz="2020"/>
              <a:t>Promote the principles of Agile and DevOps culture in VA</a:t>
            </a:r>
            <a:endParaRPr sz="2020"/>
          </a:p>
          <a:p>
            <a:pPr indent="-215900" lvl="0" marL="228600" rtl="0" algn="l">
              <a:lnSpc>
                <a:spcPct val="110000"/>
              </a:lnSpc>
              <a:spcBef>
                <a:spcPts val="600"/>
              </a:spcBef>
              <a:spcAft>
                <a:spcPts val="0"/>
              </a:spcAft>
              <a:buClr>
                <a:schemeClr val="dk2"/>
              </a:buClr>
              <a:buSzPts val="2020"/>
              <a:buChar char="•"/>
            </a:pPr>
            <a:r>
              <a:rPr lang="en-US" sz="2020"/>
              <a:t>Support VA’s Digital Modernization Strategy to solve tough technology challenges facing VA</a:t>
            </a:r>
            <a:endParaRPr sz="2020"/>
          </a:p>
        </p:txBody>
      </p:sp>
      <p:sp>
        <p:nvSpPr>
          <p:cNvPr id="315" name="Google Shape;315;p5"/>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fd122eee5c_0_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21" name="Google Shape;621;gfd122eee5c_0_9"/>
          <p:cNvSpPr txBox="1"/>
          <p:nvPr/>
        </p:nvSpPr>
        <p:spPr>
          <a:xfrm>
            <a:off x="460650" y="889850"/>
            <a:ext cx="3138900" cy="363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Drafted the Health Apartment product outline in GitHub and distributed to team feedback and iteration.</a:t>
            </a:r>
            <a:endParaRPr sz="1200">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Used the Platform team’s </a:t>
            </a:r>
            <a:r>
              <a:rPr lang="en-US" sz="1200" u="sng">
                <a:solidFill>
                  <a:schemeClr val="accent1"/>
                </a:solidFill>
                <a:latin typeface="Source Sans Pro"/>
                <a:ea typeface="Source Sans Pro"/>
                <a:cs typeface="Source Sans Pro"/>
                <a:sym typeface="Source Sans Pro"/>
                <a:hlinkClick r:id="rId3">
                  <a:extLst>
                    <a:ext uri="{A12FA001-AC4F-418D-AE19-62706E023703}">
                      <ahyp:hlinkClr val="tx"/>
                    </a:ext>
                  </a:extLst>
                </a:hlinkClick>
              </a:rPr>
              <a:t>template</a:t>
            </a:r>
            <a:r>
              <a:rPr lang="en-US" sz="1200">
                <a:solidFill>
                  <a:schemeClr val="dk2"/>
                </a:solidFill>
                <a:latin typeface="Source Sans Pro"/>
                <a:ea typeface="Source Sans Pro"/>
                <a:cs typeface="Source Sans Pro"/>
                <a:sym typeface="Source Sans Pro"/>
              </a:rPr>
              <a:t> to speed up time to impact.</a:t>
            </a:r>
            <a:endParaRPr sz="1200">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Planning to kickoff the Collaboration Cycle, using this artifact to share our design intent with the Platform team.</a:t>
            </a:r>
            <a:endParaRPr sz="1200">
              <a:solidFill>
                <a:schemeClr val="dk2"/>
              </a:solidFill>
              <a:latin typeface="Source Sans Pro"/>
              <a:ea typeface="Source Sans Pro"/>
              <a:cs typeface="Source Sans Pro"/>
              <a:sym typeface="Source Sans Pro"/>
            </a:endParaRPr>
          </a:p>
        </p:txBody>
      </p:sp>
      <p:sp>
        <p:nvSpPr>
          <p:cNvPr id="622" name="Google Shape;622;gfd122eee5c_0_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Health Apartment POC Outline</a:t>
            </a:r>
            <a:endParaRPr/>
          </a:p>
        </p:txBody>
      </p:sp>
      <p:pic>
        <p:nvPicPr>
          <p:cNvPr id="623" name="Google Shape;623;gfd122eee5c_0_9"/>
          <p:cNvPicPr preferRelativeResize="0"/>
          <p:nvPr/>
        </p:nvPicPr>
        <p:blipFill rotWithShape="1">
          <a:blip r:embed="rId4">
            <a:alphaModFix/>
          </a:blip>
          <a:srcRect b="0" l="4450" r="4158" t="0"/>
          <a:stretch/>
        </p:blipFill>
        <p:spPr>
          <a:xfrm>
            <a:off x="4893875" y="1576650"/>
            <a:ext cx="3347176" cy="2910526"/>
          </a:xfrm>
          <a:prstGeom prst="rect">
            <a:avLst/>
          </a:prstGeom>
          <a:noFill/>
          <a:ln>
            <a:noFill/>
          </a:ln>
        </p:spPr>
      </p:pic>
      <p:sp>
        <p:nvSpPr>
          <p:cNvPr id="624" name="Google Shape;624;gfd122eee5c_0_9"/>
          <p:cNvSpPr txBox="1"/>
          <p:nvPr/>
        </p:nvSpPr>
        <p:spPr>
          <a:xfrm>
            <a:off x="4893875" y="4520150"/>
            <a:ext cx="3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View the Health Apartment POC outline </a:t>
            </a:r>
            <a:r>
              <a:rPr lang="en-US" sz="1200" u="sng">
                <a:solidFill>
                  <a:schemeClr val="accent1"/>
                </a:solidFill>
                <a:latin typeface="Source Sans Pro"/>
                <a:ea typeface="Source Sans Pro"/>
                <a:cs typeface="Source Sans Pro"/>
                <a:sym typeface="Source Sans Pro"/>
                <a:hlinkClick r:id="rId5">
                  <a:extLst>
                    <a:ext uri="{A12FA001-AC4F-418D-AE19-62706E023703}">
                      <ahyp:hlinkClr val="tx"/>
                    </a:ext>
                  </a:extLst>
                </a:hlinkClick>
              </a:rPr>
              <a:t>here</a:t>
            </a:r>
            <a:r>
              <a:rPr lang="en-US" sz="1200">
                <a:solidFill>
                  <a:schemeClr val="dk2"/>
                </a:solidFill>
                <a:latin typeface="Source Sans Pro"/>
                <a:ea typeface="Source Sans Pro"/>
                <a:cs typeface="Source Sans Pro"/>
                <a:sym typeface="Source Sans Pro"/>
              </a:rPr>
              <a:t>.</a:t>
            </a:r>
            <a:endParaRPr sz="1200">
              <a:solidFill>
                <a:schemeClr val="dk2"/>
              </a:solidFill>
              <a:latin typeface="Source Sans Pro"/>
              <a:ea typeface="Source Sans Pro"/>
              <a:cs typeface="Source Sans Pro"/>
              <a:sym typeface="Source Sans Pro"/>
            </a:endParaRPr>
          </a:p>
        </p:txBody>
      </p:sp>
      <p:sp>
        <p:nvSpPr>
          <p:cNvPr id="625" name="Google Shape;625;gfd122eee5c_0_9"/>
          <p:cNvSpPr txBox="1"/>
          <p:nvPr/>
        </p:nvSpPr>
        <p:spPr>
          <a:xfrm>
            <a:off x="4893875" y="1196575"/>
            <a:ext cx="33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POC Outline</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fd122eee5c_0_4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31" name="Google Shape;631;gfd122eee5c_0_4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Health Apartment POC Co-Design Workshop</a:t>
            </a:r>
            <a:endParaRPr/>
          </a:p>
        </p:txBody>
      </p:sp>
      <p:sp>
        <p:nvSpPr>
          <p:cNvPr id="632" name="Google Shape;632;gfd122eee5c_0_44"/>
          <p:cNvSpPr txBox="1"/>
          <p:nvPr/>
        </p:nvSpPr>
        <p:spPr>
          <a:xfrm>
            <a:off x="460650" y="889850"/>
            <a:ext cx="3129600" cy="367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Mapped current state Veteran journey for appointment scheduling through VA.gov and My HealtheVet.</a:t>
            </a:r>
            <a:endParaRPr sz="1200">
              <a:solidFill>
                <a:schemeClr val="dk2"/>
              </a:solidFill>
              <a:latin typeface="Source Sans Pro"/>
              <a:ea typeface="Source Sans Pro"/>
              <a:cs typeface="Source Sans Pro"/>
              <a:sym typeface="Source Sans Pro"/>
            </a:endParaRPr>
          </a:p>
          <a:p>
            <a:pPr indent="-180975" lvl="0" marL="171450" marR="0" rtl="0" algn="l">
              <a:lnSpc>
                <a:spcPct val="100000"/>
              </a:lnSpc>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Created iterative / micro workshops to move from vision / concept to prioritized components; aligned on initial component set for POC design and teased out inputs to sequence product strategy.</a:t>
            </a:r>
            <a:endParaRPr sz="1200">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Identified components which can be built fastest with highest impact on Veteran experience.</a:t>
            </a:r>
            <a:endParaRPr sz="1200">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Used current state journey as a diving board for discussion, idea exploration, cross team impacts, and alignment on bounds for POC design—gained clarity on what building the appointments component will entail.</a:t>
            </a:r>
            <a:endParaRPr sz="1200">
              <a:solidFill>
                <a:schemeClr val="dk2"/>
              </a:solidFill>
              <a:latin typeface="Source Sans Pro"/>
              <a:ea typeface="Source Sans Pro"/>
              <a:cs typeface="Source Sans Pro"/>
              <a:sym typeface="Source Sans Pro"/>
            </a:endParaRPr>
          </a:p>
          <a:p>
            <a:pPr indent="-168275" lvl="0" marL="171450" marR="0" rtl="0" algn="l">
              <a:lnSpc>
                <a:spcPct val="100000"/>
              </a:lnSpc>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Looking ahead, identified 4 major components which will exist in MVP.</a:t>
            </a:r>
            <a:endParaRPr sz="10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0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000">
              <a:solidFill>
                <a:schemeClr val="dk2"/>
              </a:solidFill>
              <a:latin typeface="Source Sans Pro"/>
              <a:ea typeface="Source Sans Pro"/>
              <a:cs typeface="Source Sans Pro"/>
              <a:sym typeface="Source Sans Pro"/>
            </a:endParaRPr>
          </a:p>
        </p:txBody>
      </p:sp>
      <p:sp>
        <p:nvSpPr>
          <p:cNvPr id="633" name="Google Shape;633;gfd122eee5c_0_44"/>
          <p:cNvSpPr txBox="1"/>
          <p:nvPr/>
        </p:nvSpPr>
        <p:spPr>
          <a:xfrm>
            <a:off x="3751600" y="4107450"/>
            <a:ext cx="379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View the</a:t>
            </a:r>
            <a:r>
              <a:rPr lang="en-US" sz="1200">
                <a:solidFill>
                  <a:schemeClr val="dk2"/>
                </a:solidFill>
                <a:latin typeface="Source Sans Pro"/>
                <a:ea typeface="Source Sans Pro"/>
                <a:cs typeface="Source Sans Pro"/>
                <a:sym typeface="Source Sans Pro"/>
              </a:rPr>
              <a:t> working session Mural board </a:t>
            </a:r>
            <a:r>
              <a:rPr lang="en-US" sz="1200" u="sng">
                <a:solidFill>
                  <a:schemeClr val="accent1"/>
                </a:solidFill>
                <a:latin typeface="Source Sans Pro"/>
                <a:ea typeface="Source Sans Pro"/>
                <a:cs typeface="Source Sans Pro"/>
                <a:sym typeface="Source Sans Pro"/>
                <a:hlinkClick r:id="rId3">
                  <a:extLst>
                    <a:ext uri="{A12FA001-AC4F-418D-AE19-62706E023703}">
                      <ahyp:hlinkClr val="tx"/>
                    </a:ext>
                  </a:extLst>
                </a:hlinkClick>
              </a:rPr>
              <a:t>here</a:t>
            </a:r>
            <a:r>
              <a:rPr lang="en-US" sz="1200">
                <a:solidFill>
                  <a:schemeClr val="dk2"/>
                </a:solidFill>
                <a:latin typeface="Source Sans Pro"/>
                <a:ea typeface="Source Sans Pro"/>
                <a:cs typeface="Source Sans Pro"/>
                <a:sym typeface="Source Sans Pro"/>
              </a:rPr>
              <a:t>. </a:t>
            </a:r>
            <a:endParaRPr sz="1200">
              <a:solidFill>
                <a:schemeClr val="dk2"/>
              </a:solidFill>
              <a:latin typeface="Source Sans Pro"/>
              <a:ea typeface="Source Sans Pro"/>
              <a:cs typeface="Source Sans Pro"/>
              <a:sym typeface="Source Sans Pro"/>
            </a:endParaRPr>
          </a:p>
        </p:txBody>
      </p:sp>
      <p:sp>
        <p:nvSpPr>
          <p:cNvPr id="634" name="Google Shape;634;gfd122eee5c_0_44"/>
          <p:cNvSpPr txBox="1"/>
          <p:nvPr/>
        </p:nvSpPr>
        <p:spPr>
          <a:xfrm>
            <a:off x="3827825" y="1196575"/>
            <a:ext cx="503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POC Co-Design Workshop</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pic>
        <p:nvPicPr>
          <p:cNvPr id="635" name="Google Shape;635;gfd122eee5c_0_44"/>
          <p:cNvPicPr preferRelativeResize="0"/>
          <p:nvPr/>
        </p:nvPicPr>
        <p:blipFill>
          <a:blip r:embed="rId4">
            <a:alphaModFix/>
          </a:blip>
          <a:stretch>
            <a:fillRect/>
          </a:stretch>
        </p:blipFill>
        <p:spPr>
          <a:xfrm>
            <a:off x="3827800" y="1599763"/>
            <a:ext cx="5030262" cy="2512675"/>
          </a:xfrm>
          <a:prstGeom prst="rect">
            <a:avLst/>
          </a:prstGeom>
          <a:noFill/>
          <a:ln cap="flat" cmpd="sng" w="9525">
            <a:solidFill>
              <a:srgbClr val="222222"/>
            </a:solidFill>
            <a:prstDash val="solid"/>
            <a:round/>
            <a:headEnd len="sm" w="sm" type="none"/>
            <a:tailEnd len="sm" w="sm" type="none"/>
          </a:ln>
        </p:spPr>
      </p:pic>
      <p:pic>
        <p:nvPicPr>
          <p:cNvPr id="636" name="Google Shape;636;gfd122eee5c_0_44"/>
          <p:cNvPicPr preferRelativeResize="0"/>
          <p:nvPr/>
        </p:nvPicPr>
        <p:blipFill rotWithShape="1">
          <a:blip r:embed="rId5">
            <a:alphaModFix/>
          </a:blip>
          <a:srcRect b="5713" l="0" r="0" t="0"/>
          <a:stretch/>
        </p:blipFill>
        <p:spPr>
          <a:xfrm>
            <a:off x="6718875" y="3238025"/>
            <a:ext cx="2073524" cy="1608277"/>
          </a:xfrm>
          <a:prstGeom prst="rect">
            <a:avLst/>
          </a:prstGeom>
          <a:noFill/>
          <a:ln cap="flat" cmpd="sng" w="9525">
            <a:solidFill>
              <a:srgbClr val="22222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fd122eee5c_0_2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42" name="Google Shape;642;gfd122eee5c_0_2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Governance</a:t>
            </a:r>
            <a:endParaRPr/>
          </a:p>
        </p:txBody>
      </p:sp>
      <p:sp>
        <p:nvSpPr>
          <p:cNvPr id="643" name="Google Shape;643;gfd122eee5c_0_23"/>
          <p:cNvSpPr txBox="1"/>
          <p:nvPr/>
        </p:nvSpPr>
        <p:spPr>
          <a:xfrm>
            <a:off x="460656" y="889850"/>
            <a:ext cx="8229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Designed materials and conducted initial CEDAR IDIQ and Health Apartment monthly governance and reporting meeting.</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Engaged Exec Sponsor, PO, COR, and TAC COs to address contractual requirements. </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Identified opportunities to use governance materials across CEDAR task orders.</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Identified opportunities to improve transparency and communications on risks and mitigation strategies. </a:t>
            </a:r>
            <a:endParaRPr sz="12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2"/>
              </a:solidFill>
              <a:latin typeface="Source Sans Pro"/>
              <a:ea typeface="Source Sans Pro"/>
              <a:cs typeface="Source Sans Pro"/>
              <a:sym typeface="Source Sans Pro"/>
            </a:endParaRPr>
          </a:p>
        </p:txBody>
      </p:sp>
      <p:pic>
        <p:nvPicPr>
          <p:cNvPr id="644" name="Google Shape;644;gfd122eee5c_0_23"/>
          <p:cNvPicPr preferRelativeResize="0"/>
          <p:nvPr/>
        </p:nvPicPr>
        <p:blipFill>
          <a:blip r:embed="rId4">
            <a:alphaModFix/>
          </a:blip>
          <a:stretch>
            <a:fillRect/>
          </a:stretch>
        </p:blipFill>
        <p:spPr>
          <a:xfrm>
            <a:off x="3866457" y="2711101"/>
            <a:ext cx="1833042" cy="1042497"/>
          </a:xfrm>
          <a:prstGeom prst="rect">
            <a:avLst/>
          </a:prstGeom>
          <a:noFill/>
          <a:ln cap="flat" cmpd="sng" w="9525">
            <a:solidFill>
              <a:srgbClr val="222222"/>
            </a:solidFill>
            <a:prstDash val="solid"/>
            <a:round/>
            <a:headEnd len="sm" w="sm" type="none"/>
            <a:tailEnd len="sm" w="sm" type="none"/>
          </a:ln>
        </p:spPr>
      </p:pic>
      <p:pic>
        <p:nvPicPr>
          <p:cNvPr id="645" name="Google Shape;645;gfd122eee5c_0_23"/>
          <p:cNvPicPr preferRelativeResize="0"/>
          <p:nvPr/>
        </p:nvPicPr>
        <p:blipFill>
          <a:blip r:embed="rId5">
            <a:alphaModFix/>
          </a:blip>
          <a:stretch>
            <a:fillRect/>
          </a:stretch>
        </p:blipFill>
        <p:spPr>
          <a:xfrm>
            <a:off x="5906756" y="2711101"/>
            <a:ext cx="2751391" cy="1577198"/>
          </a:xfrm>
          <a:prstGeom prst="rect">
            <a:avLst/>
          </a:prstGeom>
          <a:noFill/>
          <a:ln cap="flat" cmpd="sng" w="9525">
            <a:solidFill>
              <a:srgbClr val="222222"/>
            </a:solidFill>
            <a:prstDash val="solid"/>
            <a:round/>
            <a:headEnd len="sm" w="sm" type="none"/>
            <a:tailEnd len="sm" w="sm" type="none"/>
          </a:ln>
        </p:spPr>
      </p:pic>
      <p:pic>
        <p:nvPicPr>
          <p:cNvPr id="646" name="Google Shape;646;gfd122eee5c_0_23"/>
          <p:cNvPicPr preferRelativeResize="0"/>
          <p:nvPr/>
        </p:nvPicPr>
        <p:blipFill>
          <a:blip r:embed="rId6">
            <a:alphaModFix/>
          </a:blip>
          <a:stretch>
            <a:fillRect/>
          </a:stretch>
        </p:blipFill>
        <p:spPr>
          <a:xfrm>
            <a:off x="3084174" y="2711101"/>
            <a:ext cx="2751391" cy="1570305"/>
          </a:xfrm>
          <a:prstGeom prst="rect">
            <a:avLst/>
          </a:prstGeom>
          <a:noFill/>
          <a:ln cap="flat" cmpd="sng" w="9525">
            <a:solidFill>
              <a:srgbClr val="222222"/>
            </a:solidFill>
            <a:prstDash val="solid"/>
            <a:round/>
            <a:headEnd len="sm" w="sm" type="none"/>
            <a:tailEnd len="sm" w="sm" type="none"/>
          </a:ln>
        </p:spPr>
      </p:pic>
      <p:pic>
        <p:nvPicPr>
          <p:cNvPr id="647" name="Google Shape;647;gfd122eee5c_0_23"/>
          <p:cNvPicPr preferRelativeResize="0"/>
          <p:nvPr/>
        </p:nvPicPr>
        <p:blipFill>
          <a:blip r:embed="rId7">
            <a:alphaModFix/>
          </a:blip>
          <a:stretch>
            <a:fillRect/>
          </a:stretch>
        </p:blipFill>
        <p:spPr>
          <a:xfrm>
            <a:off x="790643" y="2711100"/>
            <a:ext cx="2222355" cy="1570300"/>
          </a:xfrm>
          <a:prstGeom prst="rect">
            <a:avLst/>
          </a:prstGeom>
          <a:noFill/>
          <a:ln cap="flat" cmpd="sng" w="9525">
            <a:solidFill>
              <a:srgbClr val="222222"/>
            </a:solidFill>
            <a:prstDash val="solid"/>
            <a:round/>
            <a:headEnd len="sm" w="sm" type="none"/>
            <a:tailEnd len="sm" w="sm" type="none"/>
          </a:ln>
        </p:spPr>
      </p:pic>
      <p:sp>
        <p:nvSpPr>
          <p:cNvPr id="648" name="Google Shape;648;gfd122eee5c_0_23"/>
          <p:cNvSpPr txBox="1"/>
          <p:nvPr/>
        </p:nvSpPr>
        <p:spPr>
          <a:xfrm>
            <a:off x="790650" y="2349650"/>
            <a:ext cx="7867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CEDAR IDIQ and Health Apartment Monthly Reporting</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
        <p:nvSpPr>
          <p:cNvPr id="649" name="Google Shape;649;gfd122eee5c_0_23"/>
          <p:cNvSpPr txBox="1"/>
          <p:nvPr/>
        </p:nvSpPr>
        <p:spPr>
          <a:xfrm>
            <a:off x="790650" y="4359775"/>
            <a:ext cx="70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latin typeface="Source Sans Pro"/>
                <a:ea typeface="Source Sans Pro"/>
                <a:cs typeface="Source Sans Pro"/>
                <a:sym typeface="Source Sans Pro"/>
              </a:rPr>
              <a:t>View the CEDAR IDIQ and Health Apartment October Monthly Report </a:t>
            </a:r>
            <a:r>
              <a:rPr b="1" lang="en-US" sz="12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34"/>
                  </a:ext>
                </a:extLst>
              </a:rPr>
              <a:t>here</a:t>
            </a:r>
            <a:r>
              <a:rPr lang="en-US" sz="1200">
                <a:solidFill>
                  <a:schemeClr val="dk2"/>
                </a:solidFill>
                <a:latin typeface="Source Sans Pro"/>
                <a:ea typeface="Source Sans Pro"/>
                <a:cs typeface="Source Sans Pro"/>
                <a:sym typeface="Source Sans Pro"/>
              </a:rPr>
              <a:t>. November coming this week!</a:t>
            </a:r>
            <a:endParaRPr sz="1200">
              <a:solidFill>
                <a:schemeClr val="dk2"/>
              </a:solidFill>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gfd122eee5c_0_16"/>
          <p:cNvPicPr preferRelativeResize="0"/>
          <p:nvPr/>
        </p:nvPicPr>
        <p:blipFill>
          <a:blip r:embed="rId3">
            <a:alphaModFix/>
          </a:blip>
          <a:stretch>
            <a:fillRect/>
          </a:stretch>
        </p:blipFill>
        <p:spPr>
          <a:xfrm>
            <a:off x="3575999" y="1394175"/>
            <a:ext cx="3047076" cy="1356901"/>
          </a:xfrm>
          <a:prstGeom prst="rect">
            <a:avLst/>
          </a:prstGeom>
          <a:noFill/>
          <a:ln cap="flat" cmpd="sng" w="9525">
            <a:solidFill>
              <a:srgbClr val="000000"/>
            </a:solidFill>
            <a:prstDash val="solid"/>
            <a:round/>
            <a:headEnd len="sm" w="sm" type="none"/>
            <a:tailEnd len="sm" w="sm" type="none"/>
          </a:ln>
        </p:spPr>
      </p:pic>
      <p:sp>
        <p:nvSpPr>
          <p:cNvPr id="655" name="Google Shape;655;gfd122eee5c_0_16"/>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56" name="Google Shape;656;gfd122eee5c_0_16"/>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Building</a:t>
            </a:r>
            <a:r>
              <a:rPr lang="en-US" sz="2800"/>
              <a:t> the Team</a:t>
            </a:r>
            <a:endParaRPr/>
          </a:p>
        </p:txBody>
      </p:sp>
      <p:sp>
        <p:nvSpPr>
          <p:cNvPr id="657" name="Google Shape;657;gfd122eee5c_0_16"/>
          <p:cNvSpPr txBox="1"/>
          <p:nvPr/>
        </p:nvSpPr>
        <p:spPr>
          <a:xfrm>
            <a:off x="460650" y="889850"/>
            <a:ext cx="2892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74625" lvl="0" marL="171450" rtl="0" algn="l">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Aligned with Product Owner on design competencies needed on core team and prioritized focus / JDs.</a:t>
            </a:r>
            <a:endParaRPr sz="1100">
              <a:solidFill>
                <a:schemeClr val="dk2"/>
              </a:solidFill>
              <a:latin typeface="Source Sans Pro"/>
              <a:ea typeface="Source Sans Pro"/>
              <a:cs typeface="Source Sans Pro"/>
              <a:sym typeface="Source Sans Pro"/>
            </a:endParaRPr>
          </a:p>
          <a:p>
            <a:pPr indent="-174625" lvl="0" marL="171450" rtl="0" algn="l">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Launched Lever (Candidate Management System), integrated LinkedIn and WordPress, posted JDs, conducted targeted outreach, and practiced vulnerability by engaging OCTO ecosystem and asking for help.</a:t>
            </a:r>
            <a:endParaRPr sz="1100">
              <a:solidFill>
                <a:schemeClr val="dk2"/>
              </a:solidFill>
              <a:latin typeface="Source Sans Pro"/>
              <a:ea typeface="Source Sans Pro"/>
              <a:cs typeface="Source Sans Pro"/>
              <a:sym typeface="Source Sans Pro"/>
            </a:endParaRPr>
          </a:p>
          <a:p>
            <a:pPr indent="-174625" lvl="0" marL="171450" rtl="0" algn="l">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Moved candidates through the funnel: conducted interviews—(X) Delivery Manager, (XX) UX Design Lead, (XX) UX Designer; extended 4 offer letters: Health (1) Apartment Delivery Manager, (1) Health Apartment Product Manager; (2) CEDAR IDIQ Program Manager.</a:t>
            </a:r>
            <a:endParaRPr sz="1100">
              <a:solidFill>
                <a:schemeClr val="dk2"/>
              </a:solidFill>
              <a:latin typeface="Source Sans Pro"/>
              <a:ea typeface="Source Sans Pro"/>
              <a:cs typeface="Source Sans Pro"/>
              <a:sym typeface="Source Sans Pro"/>
            </a:endParaRPr>
          </a:p>
          <a:p>
            <a:pPr indent="-174625" lvl="0" marL="171450" rtl="0" algn="l">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Created dashboard to openly and transparently provide visibility into open roles / JDs.</a:t>
            </a:r>
            <a:endParaRPr sz="1100">
              <a:solidFill>
                <a:schemeClr val="dk2"/>
              </a:solidFill>
              <a:latin typeface="Source Sans Pro"/>
              <a:ea typeface="Source Sans Pro"/>
              <a:cs typeface="Source Sans Pro"/>
              <a:sym typeface="Source Sans Pro"/>
            </a:endParaRPr>
          </a:p>
          <a:p>
            <a:pPr indent="-174625" lvl="0" marL="171450" rtl="0" algn="l">
              <a:spcBef>
                <a:spcPts val="0"/>
              </a:spcBef>
              <a:spcAft>
                <a:spcPts val="0"/>
              </a:spcAft>
              <a:buClr>
                <a:schemeClr val="dk2"/>
              </a:buClr>
              <a:buSzPts val="1100"/>
              <a:buFont typeface="Source Sans Pro"/>
              <a:buChar char="•"/>
            </a:pPr>
            <a:r>
              <a:rPr lang="en-US" sz="1100">
                <a:solidFill>
                  <a:schemeClr val="dk2"/>
                </a:solidFill>
                <a:latin typeface="Source Sans Pro"/>
                <a:ea typeface="Source Sans Pro"/>
                <a:cs typeface="Source Sans Pro"/>
                <a:sym typeface="Source Sans Pro"/>
              </a:rPr>
              <a:t>Engaged with CEDAR IDIQ teaming partners to staff open JDs.</a:t>
            </a:r>
            <a:endParaRPr sz="1100">
              <a:solidFill>
                <a:schemeClr val="dk2"/>
              </a:solidFill>
              <a:latin typeface="Source Sans Pro"/>
              <a:ea typeface="Source Sans Pro"/>
              <a:cs typeface="Source Sans Pro"/>
              <a:sym typeface="Source Sans Pro"/>
            </a:endParaRPr>
          </a:p>
        </p:txBody>
      </p:sp>
      <p:sp>
        <p:nvSpPr>
          <p:cNvPr id="658" name="Google Shape;658;gfd122eee5c_0_16"/>
          <p:cNvSpPr txBox="1"/>
          <p:nvPr/>
        </p:nvSpPr>
        <p:spPr>
          <a:xfrm>
            <a:off x="3575998" y="4365375"/>
            <a:ext cx="5040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View the Trello Open Roles / JD Dashboard </a:t>
            </a:r>
            <a:r>
              <a:rPr lang="en-US" sz="1000" u="sng">
                <a:solidFill>
                  <a:schemeClr val="hlink"/>
                </a:solidFill>
                <a:latin typeface="Source Sans Pro"/>
                <a:ea typeface="Source Sans Pro"/>
                <a:cs typeface="Source Sans Pro"/>
                <a:sym typeface="Source Sans Pro"/>
                <a:hlinkClick r:id="rId4"/>
              </a:rPr>
              <a:t>here</a:t>
            </a:r>
            <a:r>
              <a:rPr lang="en-US" sz="1000">
                <a:solidFill>
                  <a:schemeClr val="dk2"/>
                </a:solidFill>
                <a:latin typeface="Source Sans Pro"/>
                <a:ea typeface="Source Sans Pro"/>
                <a:cs typeface="Source Sans Pro"/>
                <a:sym typeface="Source Sans Pro"/>
              </a:rPr>
              <a:t>.</a:t>
            </a:r>
            <a:endParaRPr b="0" i="0" sz="1100" u="none" cap="none" strike="noStrike">
              <a:solidFill>
                <a:schemeClr val="dk2"/>
              </a:solidFill>
              <a:latin typeface="Source Sans Pro"/>
              <a:ea typeface="Source Sans Pro"/>
              <a:cs typeface="Source Sans Pro"/>
              <a:sym typeface="Source Sans Pro"/>
            </a:endParaRPr>
          </a:p>
        </p:txBody>
      </p:sp>
      <p:sp>
        <p:nvSpPr>
          <p:cNvPr id="659" name="Google Shape;659;gfd122eee5c_0_16"/>
          <p:cNvSpPr txBox="1"/>
          <p:nvPr/>
        </p:nvSpPr>
        <p:spPr>
          <a:xfrm>
            <a:off x="3576000" y="1023125"/>
            <a:ext cx="30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Lever Candidate Pipeline</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pic>
        <p:nvPicPr>
          <p:cNvPr id="660" name="Google Shape;660;gfd122eee5c_0_16"/>
          <p:cNvPicPr preferRelativeResize="0"/>
          <p:nvPr/>
        </p:nvPicPr>
        <p:blipFill>
          <a:blip r:embed="rId5">
            <a:alphaModFix/>
          </a:blip>
          <a:stretch>
            <a:fillRect/>
          </a:stretch>
        </p:blipFill>
        <p:spPr>
          <a:xfrm>
            <a:off x="6734750" y="1394175"/>
            <a:ext cx="2032448" cy="702875"/>
          </a:xfrm>
          <a:prstGeom prst="rect">
            <a:avLst/>
          </a:prstGeom>
          <a:noFill/>
          <a:ln cap="flat" cmpd="sng" w="9525">
            <a:solidFill>
              <a:srgbClr val="000000"/>
            </a:solidFill>
            <a:prstDash val="solid"/>
            <a:round/>
            <a:headEnd len="sm" w="sm" type="none"/>
            <a:tailEnd len="sm" w="sm" type="none"/>
          </a:ln>
        </p:spPr>
      </p:pic>
      <p:sp>
        <p:nvSpPr>
          <p:cNvPr id="661" name="Google Shape;661;gfd122eee5c_0_16"/>
          <p:cNvSpPr txBox="1"/>
          <p:nvPr/>
        </p:nvSpPr>
        <p:spPr>
          <a:xfrm>
            <a:off x="6726925" y="1023125"/>
            <a:ext cx="203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Pounding the Pavement</a:t>
            </a:r>
            <a:endParaRPr b="1" sz="1200">
              <a:solidFill>
                <a:schemeClr val="accent1"/>
              </a:solidFill>
              <a:latin typeface="Source Sans Pro"/>
              <a:ea typeface="Source Sans Pro"/>
              <a:cs typeface="Source Sans Pro"/>
              <a:sym typeface="Source Sans Pro"/>
            </a:endParaRPr>
          </a:p>
        </p:txBody>
      </p:sp>
      <p:pic>
        <p:nvPicPr>
          <p:cNvPr id="662" name="Google Shape;662;gfd122eee5c_0_16"/>
          <p:cNvPicPr preferRelativeResize="0"/>
          <p:nvPr/>
        </p:nvPicPr>
        <p:blipFill>
          <a:blip r:embed="rId6">
            <a:alphaModFix/>
          </a:blip>
          <a:stretch>
            <a:fillRect/>
          </a:stretch>
        </p:blipFill>
        <p:spPr>
          <a:xfrm>
            <a:off x="3576003" y="3068798"/>
            <a:ext cx="5191101" cy="1607000"/>
          </a:xfrm>
          <a:prstGeom prst="rect">
            <a:avLst/>
          </a:prstGeom>
          <a:noFill/>
          <a:ln>
            <a:noFill/>
          </a:ln>
        </p:spPr>
      </p:pic>
      <p:sp>
        <p:nvSpPr>
          <p:cNvPr id="663" name="Google Shape;663;gfd122eee5c_0_16"/>
          <p:cNvSpPr txBox="1"/>
          <p:nvPr/>
        </p:nvSpPr>
        <p:spPr>
          <a:xfrm>
            <a:off x="3576009" y="2751075"/>
            <a:ext cx="5191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Trello</a:t>
            </a:r>
            <a:r>
              <a:rPr b="1" lang="en-US" sz="1200">
                <a:solidFill>
                  <a:schemeClr val="accent1"/>
                </a:solidFill>
                <a:latin typeface="Source Sans Pro"/>
                <a:ea typeface="Source Sans Pro"/>
                <a:cs typeface="Source Sans Pro"/>
                <a:sym typeface="Source Sans Pro"/>
              </a:rPr>
              <a:t> Candidate Dashboard</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fd3040c91f_0_36"/>
          <p:cNvSpPr txBox="1"/>
          <p:nvPr/>
        </p:nvSpPr>
        <p:spPr>
          <a:xfrm>
            <a:off x="460650" y="889850"/>
            <a:ext cx="2587500" cy="32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Conducted onboarding with Heather Vujovich (MO, Delivery Manager) and Tami Corson (ServeAdvisory, Project Manager / Clinical SME).</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Added Tracey Mulrooney (OCTO Product Owner) to Scrum meetings.</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Mapped onboarding experience for new hires and subcontractors. </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Created, tested, and iterated prototypes of Onboarding Guide and Onboarding Journey to address core CEDAR IDIQ pain point “how do we recruit, hire, onboard, and retain our team”. </a:t>
            </a:r>
            <a:endParaRPr sz="1200">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Said goodbye to a key leader at MO, Lara Siopis. </a:t>
            </a:r>
            <a:endParaRPr sz="1200">
              <a:solidFill>
                <a:schemeClr val="dk2"/>
              </a:solidFill>
              <a:latin typeface="Source Sans Pro"/>
              <a:ea typeface="Source Sans Pro"/>
              <a:cs typeface="Source Sans Pro"/>
              <a:sym typeface="Source Sans Pro"/>
            </a:endParaRPr>
          </a:p>
        </p:txBody>
      </p:sp>
      <p:sp>
        <p:nvSpPr>
          <p:cNvPr id="669" name="Google Shape;669;gfd3040c91f_0_36"/>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70" name="Google Shape;670;gfd3040c91f_0_36"/>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Offboarding and Onboarding the Team</a:t>
            </a:r>
            <a:endParaRPr/>
          </a:p>
        </p:txBody>
      </p:sp>
      <p:sp>
        <p:nvSpPr>
          <p:cNvPr id="671" name="Google Shape;671;gfd3040c91f_0_36"/>
          <p:cNvSpPr txBox="1"/>
          <p:nvPr/>
        </p:nvSpPr>
        <p:spPr>
          <a:xfrm>
            <a:off x="3153250" y="3895125"/>
            <a:ext cx="4611000" cy="51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View the Onboarding GitHub readme </a:t>
            </a:r>
            <a:r>
              <a:rPr lang="en-US" sz="1000" u="sng">
                <a:solidFill>
                  <a:schemeClr val="hlink"/>
                </a:solidFill>
                <a:latin typeface="Source Sans Pro"/>
                <a:ea typeface="Source Sans Pro"/>
                <a:cs typeface="Source Sans Pro"/>
                <a:sym typeface="Source Sans Pro"/>
                <a:hlinkClick r:id="rId3"/>
              </a:rPr>
              <a:t>here</a:t>
            </a:r>
            <a:r>
              <a:rPr lang="en-US" sz="1000">
                <a:solidFill>
                  <a:schemeClr val="dk2"/>
                </a:solidFill>
                <a:latin typeface="Source Sans Pro"/>
                <a:ea typeface="Source Sans Pro"/>
                <a:cs typeface="Source Sans Pro"/>
                <a:sym typeface="Source Sans Pro"/>
              </a:rPr>
              <a:t>.</a:t>
            </a:r>
            <a:endParaRPr b="0" i="0" sz="1100" u="none" cap="none" strike="noStrike">
              <a:solidFill>
                <a:schemeClr val="dk2"/>
              </a:solidFill>
              <a:latin typeface="Source Sans Pro"/>
              <a:ea typeface="Source Sans Pro"/>
              <a:cs typeface="Source Sans Pro"/>
              <a:sym typeface="Source Sans Pro"/>
            </a:endParaRPr>
          </a:p>
        </p:txBody>
      </p:sp>
      <p:sp>
        <p:nvSpPr>
          <p:cNvPr id="672" name="Google Shape;672;gfd3040c91f_0_36"/>
          <p:cNvSpPr txBox="1"/>
          <p:nvPr/>
        </p:nvSpPr>
        <p:spPr>
          <a:xfrm>
            <a:off x="5021850" y="1144050"/>
            <a:ext cx="191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Onboarding Journey </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sp>
        <p:nvSpPr>
          <p:cNvPr id="673" name="Google Shape;673;gfd3040c91f_0_36"/>
          <p:cNvSpPr txBox="1"/>
          <p:nvPr/>
        </p:nvSpPr>
        <p:spPr>
          <a:xfrm>
            <a:off x="3153250" y="1144050"/>
            <a:ext cx="1810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Onboarding Guide </a:t>
            </a:r>
            <a:endParaRPr b="1" sz="1200">
              <a:solidFill>
                <a:schemeClr val="accent1"/>
              </a:solidFill>
              <a:latin typeface="Source Sans Pro"/>
              <a:ea typeface="Source Sans Pro"/>
              <a:cs typeface="Source Sans Pro"/>
              <a:sym typeface="Source Sans Pro"/>
            </a:endParaRPr>
          </a:p>
          <a:p>
            <a:pPr indent="0" lvl="0" marL="0" rtl="0" algn="ctr">
              <a:spcBef>
                <a:spcPts val="0"/>
              </a:spcBef>
              <a:spcAft>
                <a:spcPts val="0"/>
              </a:spcAft>
              <a:buNone/>
            </a:pPr>
            <a:r>
              <a:t/>
            </a:r>
            <a:endParaRPr b="1" sz="1200">
              <a:solidFill>
                <a:schemeClr val="accent1"/>
              </a:solidFill>
              <a:latin typeface="Source Sans Pro"/>
              <a:ea typeface="Source Sans Pro"/>
              <a:cs typeface="Source Sans Pro"/>
              <a:sym typeface="Source Sans Pro"/>
            </a:endParaRPr>
          </a:p>
        </p:txBody>
      </p:sp>
      <p:pic>
        <p:nvPicPr>
          <p:cNvPr id="674" name="Google Shape;674;gfd3040c91f_0_36"/>
          <p:cNvPicPr preferRelativeResize="0"/>
          <p:nvPr/>
        </p:nvPicPr>
        <p:blipFill>
          <a:blip r:embed="rId4">
            <a:alphaModFix/>
          </a:blip>
          <a:stretch>
            <a:fillRect/>
          </a:stretch>
        </p:blipFill>
        <p:spPr>
          <a:xfrm>
            <a:off x="3153114" y="1526825"/>
            <a:ext cx="1810567" cy="2357471"/>
          </a:xfrm>
          <a:prstGeom prst="rect">
            <a:avLst/>
          </a:prstGeom>
          <a:noFill/>
          <a:ln>
            <a:noFill/>
          </a:ln>
        </p:spPr>
      </p:pic>
      <p:pic>
        <p:nvPicPr>
          <p:cNvPr id="675" name="Google Shape;675;gfd3040c91f_0_36"/>
          <p:cNvPicPr preferRelativeResize="0"/>
          <p:nvPr/>
        </p:nvPicPr>
        <p:blipFill>
          <a:blip r:embed="rId5">
            <a:alphaModFix/>
          </a:blip>
          <a:stretch>
            <a:fillRect/>
          </a:stretch>
        </p:blipFill>
        <p:spPr>
          <a:xfrm>
            <a:off x="5021846" y="1526825"/>
            <a:ext cx="1913368" cy="2357476"/>
          </a:xfrm>
          <a:prstGeom prst="rect">
            <a:avLst/>
          </a:prstGeom>
          <a:noFill/>
          <a:ln>
            <a:noFill/>
          </a:ln>
        </p:spPr>
      </p:pic>
      <p:pic>
        <p:nvPicPr>
          <p:cNvPr id="676" name="Google Shape;676;gfd3040c91f_0_36"/>
          <p:cNvPicPr preferRelativeResize="0"/>
          <p:nvPr/>
        </p:nvPicPr>
        <p:blipFill>
          <a:blip r:embed="rId6">
            <a:alphaModFix/>
          </a:blip>
          <a:stretch>
            <a:fillRect/>
          </a:stretch>
        </p:blipFill>
        <p:spPr>
          <a:xfrm>
            <a:off x="6993425" y="1526825"/>
            <a:ext cx="1810501" cy="1713228"/>
          </a:xfrm>
          <a:prstGeom prst="rect">
            <a:avLst/>
          </a:prstGeom>
          <a:noFill/>
          <a:ln cap="flat" cmpd="sng" w="9525">
            <a:solidFill>
              <a:srgbClr val="000000"/>
            </a:solidFill>
            <a:prstDash val="solid"/>
            <a:round/>
            <a:headEnd len="sm" w="sm" type="none"/>
            <a:tailEnd len="sm" w="sm" type="none"/>
          </a:ln>
        </p:spPr>
      </p:pic>
      <p:sp>
        <p:nvSpPr>
          <p:cNvPr id="677" name="Google Shape;677;gfd3040c91f_0_36"/>
          <p:cNvSpPr txBox="1"/>
          <p:nvPr/>
        </p:nvSpPr>
        <p:spPr>
          <a:xfrm>
            <a:off x="6991450" y="1144050"/>
            <a:ext cx="181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accent1"/>
                </a:solidFill>
                <a:latin typeface="Source Sans Pro"/>
                <a:ea typeface="Source Sans Pro"/>
                <a:cs typeface="Source Sans Pro"/>
                <a:sym typeface="Source Sans Pro"/>
              </a:rPr>
              <a:t>Saying Goodbye</a:t>
            </a:r>
            <a:endParaRPr b="1" sz="1200">
              <a:solidFill>
                <a:schemeClr val="accent1"/>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fd122eee5c_0_3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83" name="Google Shape;683;gfd122eee5c_0_3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Ceremonies</a:t>
            </a:r>
            <a:endParaRPr/>
          </a:p>
        </p:txBody>
      </p:sp>
      <p:sp>
        <p:nvSpPr>
          <p:cNvPr id="684" name="Google Shape;684;gfd122eee5c_0_30"/>
          <p:cNvSpPr txBox="1"/>
          <p:nvPr/>
        </p:nvSpPr>
        <p:spPr>
          <a:xfrm>
            <a:off x="460650" y="889850"/>
            <a:ext cx="2587500" cy="42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Source Sans Pro"/>
              <a:ea typeface="Source Sans Pro"/>
              <a:cs typeface="Source Sans Pro"/>
              <a:sym typeface="Source Sans Pro"/>
            </a:endParaRPr>
          </a:p>
          <a:p>
            <a:pPr indent="-168275" lvl="0" marL="171450" rtl="0" algn="l">
              <a:spcBef>
                <a:spcPts val="0"/>
              </a:spcBef>
              <a:spcAft>
                <a:spcPts val="0"/>
              </a:spcAft>
              <a:buClr>
                <a:schemeClr val="dk2"/>
              </a:buClr>
              <a:buSzPts val="1000"/>
              <a:buFont typeface="Source Sans Pro"/>
              <a:buChar char="•"/>
            </a:pPr>
            <a:r>
              <a:rPr lang="en-US" sz="1200">
                <a:solidFill>
                  <a:schemeClr val="dk2"/>
                </a:solidFill>
                <a:latin typeface="Source Sans Pro"/>
                <a:ea typeface="Source Sans Pro"/>
                <a:cs typeface="Source Sans Pro"/>
                <a:sym typeface="Source Sans Pro"/>
              </a:rPr>
              <a:t>Audited Agile ceremonies, identified opportunities to reduce meetings and empower team to focus on delivery, and made recommendations to PO.</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Shifted sprint planning to beginning of sprint and consolidated with sprint kickoff, consolidated demo and retro, evolved retro into backlog prioritization with leaders (Exec Champion, PO, PM), and identified additional opportunities (e.g., right size and harden backlog to focus on leadership priorities—POC Design) starting Sprint 4.</a:t>
            </a:r>
            <a:endParaRPr sz="1200">
              <a:solidFill>
                <a:schemeClr val="dk2"/>
              </a:solidFill>
              <a:latin typeface="Source Sans Pro"/>
              <a:ea typeface="Source Sans Pro"/>
              <a:cs typeface="Source Sans Pro"/>
              <a:sym typeface="Source Sans Pro"/>
            </a:endParaRPr>
          </a:p>
          <a:p>
            <a:pPr indent="-180975" lvl="0" marL="171450" rtl="0" algn="l">
              <a:spcBef>
                <a:spcPts val="0"/>
              </a:spcBef>
              <a:spcAft>
                <a:spcPts val="0"/>
              </a:spcAft>
              <a:buClr>
                <a:schemeClr val="dk2"/>
              </a:buClr>
              <a:buSzPts val="1200"/>
              <a:buFont typeface="Source Sans Pro"/>
              <a:buChar char="•"/>
            </a:pPr>
            <a:r>
              <a:rPr lang="en-US" sz="1200">
                <a:solidFill>
                  <a:schemeClr val="dk2"/>
                </a:solidFill>
                <a:latin typeface="Source Sans Pro"/>
                <a:ea typeface="Source Sans Pro"/>
                <a:cs typeface="Source Sans Pro"/>
                <a:sym typeface="Source Sans Pro"/>
              </a:rPr>
              <a:t>Evolved calendar invites. </a:t>
            </a:r>
            <a:endParaRPr sz="12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2"/>
              </a:solidFill>
              <a:latin typeface="Source Sans Pro"/>
              <a:ea typeface="Source Sans Pro"/>
              <a:cs typeface="Source Sans Pro"/>
              <a:sym typeface="Source Sans Pro"/>
            </a:endParaRPr>
          </a:p>
        </p:txBody>
      </p:sp>
      <p:graphicFrame>
        <p:nvGraphicFramePr>
          <p:cNvPr id="685" name="Google Shape;685;gfd122eee5c_0_30"/>
          <p:cNvGraphicFramePr/>
          <p:nvPr/>
        </p:nvGraphicFramePr>
        <p:xfrm>
          <a:off x="3098163" y="1144042"/>
          <a:ext cx="3000000" cy="3000000"/>
        </p:xfrm>
        <a:graphic>
          <a:graphicData uri="http://schemas.openxmlformats.org/drawingml/2006/table">
            <a:tbl>
              <a:tblPr>
                <a:noFill/>
                <a:tableStyleId>{DA68B292-7F20-4FEF-ACA4-DCA2AE57A7A9}</a:tableStyleId>
              </a:tblPr>
              <a:tblGrid>
                <a:gridCol w="1117725"/>
                <a:gridCol w="1117725"/>
                <a:gridCol w="1117725"/>
                <a:gridCol w="1117725"/>
                <a:gridCol w="1117725"/>
              </a:tblGrid>
              <a:tr h="167625">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Monday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Tuesday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Wednesday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Thursday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Friday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88390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a:t>
                      </a:r>
                      <a:r>
                        <a:rPr lang="en-US" sz="700">
                          <a:solidFill>
                            <a:schemeClr val="dk2"/>
                          </a:solidFill>
                          <a:latin typeface="Source Sans Pro"/>
                          <a:ea typeface="Source Sans Pro"/>
                          <a:cs typeface="Source Sans Pro"/>
                          <a:sym typeface="Source Sans Pro"/>
                        </a:rPr>
                        <a:t>1/1</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br>
                        <a:rPr b="1" lang="en-US" sz="800">
                          <a:solidFill>
                            <a:schemeClr val="dk2"/>
                          </a:solidFill>
                          <a:latin typeface="Source Sans Pro"/>
                          <a:ea typeface="Source Sans Pro"/>
                          <a:cs typeface="Source Sans Pro"/>
                          <a:sym typeface="Source Sans Pro"/>
                        </a:rPr>
                      </a:br>
                      <a:r>
                        <a:rPr b="1" lang="en-US" sz="800">
                          <a:solidFill>
                            <a:schemeClr val="dk2"/>
                          </a:solidFill>
                          <a:latin typeface="Source Sans Pro"/>
                          <a:ea typeface="Source Sans Pro"/>
                          <a:cs typeface="Source Sans Pro"/>
                          <a:sym typeface="Source Sans Pro"/>
                        </a:rPr>
                        <a:t>Sprint 3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Backlog Prioritization: </a:t>
                      </a:r>
                      <a:r>
                        <a:rPr lang="en-US" sz="800">
                          <a:solidFill>
                            <a:schemeClr val="dk2"/>
                          </a:solidFill>
                          <a:latin typeface="Source Sans Pro"/>
                          <a:ea typeface="Source Sans Pro"/>
                          <a:cs typeface="Source Sans Pro"/>
                          <a:sym typeface="Source Sans Pro"/>
                        </a:rPr>
                        <a:t>2pm ET</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Admin / Fall Cleaning</a:t>
                      </a:r>
                      <a:endParaRPr b="1"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Monthly Contract PM Plan Update: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11/4</a:t>
                      </a:r>
                      <a:endParaRPr sz="7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Sprint 4 Planning: </a:t>
                      </a:r>
                      <a:r>
                        <a:rPr lang="en-US" sz="800">
                          <a:solidFill>
                            <a:schemeClr val="dk2"/>
                          </a:solidFill>
                          <a:latin typeface="Source Sans Pro"/>
                          <a:ea typeface="Source Sans Pro"/>
                          <a:cs typeface="Source Sans Pro"/>
                          <a:sym typeface="Source Sans Pro"/>
                        </a:rPr>
                        <a:t>10am ET</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11/5</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96225">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11/8</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11/9</a:t>
                      </a:r>
                      <a:endParaRPr sz="7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11/10</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11/11</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88390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11/15</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11/16</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Backlog Prioritization: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11/17</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Planning: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11/18</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11/19</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24825">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11/23</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rgbClr val="FF0000"/>
                          </a:solidFill>
                          <a:latin typeface="Source Sans Pro"/>
                          <a:ea typeface="Source Sans Pro"/>
                          <a:cs typeface="Source Sans Pro"/>
                          <a:sym typeface="Source Sans Pro"/>
                        </a:rPr>
                        <a:t>POC and MVP Check-in: </a:t>
                      </a:r>
                      <a:r>
                        <a:rPr lang="en-US" sz="800">
                          <a:solidFill>
                            <a:srgbClr val="FF0000"/>
                          </a:solidFill>
                          <a:latin typeface="Source Sans Pro"/>
                          <a:ea typeface="Source Sans Pro"/>
                          <a:cs typeface="Source Sans Pro"/>
                          <a:sym typeface="Source Sans Pro"/>
                        </a:rPr>
                        <a:t>9am ET</a:t>
                      </a:r>
                      <a:endParaRPr sz="700">
                        <a:solidFill>
                          <a:srgbClr val="FF0000"/>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5"/>
                            </a:ext>
                          </a:extLst>
                        </a:rPr>
                        <a:t>11/24</a:t>
                      </a:r>
                      <a:endParaRPr sz="7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36"/>
                          </a:ext>
                        </a:extLst>
                      </a:endParaRPr>
                    </a:p>
                    <a:p>
                      <a:pPr indent="0" lvl="0" marL="0" marR="0" rtl="0" algn="ctr">
                        <a:lnSpc>
                          <a:spcPct val="100000"/>
                        </a:lnSpc>
                        <a:spcBef>
                          <a:spcPts val="0"/>
                        </a:spcBef>
                        <a:spcAft>
                          <a:spcPts val="0"/>
                        </a:spcAft>
                        <a:buClr>
                          <a:srgbClr val="000000"/>
                        </a:buClr>
                        <a:buSzPts val="700"/>
                        <a:buFont typeface="Arial"/>
                        <a:buNone/>
                      </a:pPr>
                      <a:r>
                        <a:rPr b="1" lang="en-US"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37"/>
                            </a:ext>
                          </a:extLst>
                        </a:rPr>
                        <a:t>Apartment Working Group: </a:t>
                      </a:r>
                      <a:r>
                        <a:rPr lang="en-US"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38"/>
                            </a:ext>
                          </a:extLst>
                        </a:rPr>
                        <a:t>2pm ET</a:t>
                      </a:r>
                      <a:endParaRPr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39"/>
                          </a:ext>
                        </a:extLst>
                      </a:endParaRPr>
                    </a:p>
                    <a:p>
                      <a:pPr indent="0" lvl="0" marL="0" marR="0" rtl="0" algn="ctr">
                        <a:lnSpc>
                          <a:spcPct val="100000"/>
                        </a:lnSpc>
                        <a:spcBef>
                          <a:spcPts val="0"/>
                        </a:spcBef>
                        <a:spcAft>
                          <a:spcPts val="0"/>
                        </a:spcAft>
                        <a:buClr>
                          <a:srgbClr val="000000"/>
                        </a:buClr>
                        <a:buSzPts val="700"/>
                        <a:buFont typeface="Arial"/>
                        <a:buNone/>
                      </a:pPr>
                      <a:r>
                        <a:t/>
                      </a:r>
                      <a:endParaRPr b="1"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0"/>
                          </a:ext>
                        </a:extLs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1"/>
                            </a:ext>
                          </a:extLst>
                        </a:rPr>
                        <a:t>11/25</a:t>
                      </a:r>
                      <a:endParaRPr sz="7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2"/>
                          </a:ext>
                        </a:extLs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11/26</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11/29</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11/30</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Demo &amp; Retro: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6 Backlog Prioritization: </a:t>
                      </a:r>
                      <a:r>
                        <a:rPr lang="en-US" sz="800">
                          <a:solidFill>
                            <a:schemeClr val="dk2"/>
                          </a:solidFill>
                          <a:latin typeface="Source Sans Pro"/>
                          <a:ea typeface="Source Sans Pro"/>
                          <a:cs typeface="Source Sans Pro"/>
                          <a:sym typeface="Source Sans Pro"/>
                        </a:rPr>
                        <a:t>12pm ET</a:t>
                      </a:r>
                      <a:endParaRPr sz="8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b="1"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3"/>
                            </a:ext>
                          </a:extLst>
                        </a:rPr>
                        <a:t>Sprint 6 Planning: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4"/>
                            </a:ext>
                          </a:extLst>
                        </a:rPr>
                        <a:t>4pm ET</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pic>
        <p:nvPicPr>
          <p:cNvPr id="686" name="Google Shape;686;gfd122eee5c_0_30"/>
          <p:cNvPicPr preferRelativeResize="0"/>
          <p:nvPr/>
        </p:nvPicPr>
        <p:blipFill>
          <a:blip r:embed="rId3">
            <a:alphaModFix/>
          </a:blip>
          <a:stretch>
            <a:fillRect/>
          </a:stretch>
        </p:blipFill>
        <p:spPr>
          <a:xfrm>
            <a:off x="6744750" y="3577825"/>
            <a:ext cx="504901" cy="467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f8e3c1d6a6_0_5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692" name="Google Shape;692;gf8e3c1d6a6_0_5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3 Update (1 of 2)</a:t>
            </a:r>
            <a:endParaRPr/>
          </a:p>
        </p:txBody>
      </p:sp>
      <p:sp>
        <p:nvSpPr>
          <p:cNvPr id="693" name="Google Shape;693;gf8e3c1d6a6_0_59"/>
          <p:cNvSpPr txBox="1"/>
          <p:nvPr/>
        </p:nvSpPr>
        <p:spPr>
          <a:xfrm>
            <a:off x="464100" y="1320800"/>
            <a:ext cx="5085900" cy="375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Apartment Working Group </a:t>
            </a:r>
            <a:endParaRPr b="1" sz="1050">
              <a:solidFill>
                <a:srgbClr val="222222"/>
              </a:solidFill>
              <a:latin typeface="Helvetica Neue"/>
              <a:ea typeface="Helvetica Neue"/>
              <a:cs typeface="Helvetica Neue"/>
              <a:sym typeface="Helvetica Neue"/>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Co-created Apartment Working Group objectives and agenda with Meg and Lauren and documented synthesis in GitHub on 10/18-10/20. </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Drafted email to Apartment Working Group participants and sent out the objectives and agenda on 10/20.</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Drafted and reviewed Apartment Working Group slides during MO Problem Solving sessions, getting feedback from MOVE leadership (reachback support across our CEDAR team) on 10/20.</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Revised Apartment Working Group slides and shared with Meg and Lauren on 10/21. </a:t>
            </a:r>
            <a:endParaRPr sz="800">
              <a:solidFill>
                <a:schemeClr val="dk2"/>
              </a:solidFill>
              <a:latin typeface="Source Sans Pro"/>
              <a:ea typeface="Source Sans Pro"/>
              <a:cs typeface="Source Sans Pro"/>
              <a:sym typeface="Source Sans Pro"/>
            </a:endParaRPr>
          </a:p>
          <a:p>
            <a:pPr indent="-149225" lvl="0" marL="171450" marR="0" rtl="0" algn="l">
              <a:lnSpc>
                <a:spcPct val="100000"/>
              </a:lnSpc>
              <a:spcBef>
                <a:spcPts val="0"/>
              </a:spcBef>
              <a:spcAft>
                <a:spcPts val="0"/>
              </a:spcAft>
              <a:buClr>
                <a:schemeClr val="dk2"/>
              </a:buClr>
              <a:buSzPts val="700"/>
              <a:buFont typeface="Source Sans Pro"/>
              <a:buChar char="•"/>
            </a:pPr>
            <a:r>
              <a:rPr lang="en-US" sz="800">
                <a:solidFill>
                  <a:schemeClr val="dk2"/>
                </a:solidFill>
                <a:latin typeface="Source Sans Pro"/>
                <a:ea typeface="Source Sans Pro"/>
                <a:cs typeface="Source Sans Pro"/>
                <a:sym typeface="Source Sans Pro"/>
              </a:rPr>
              <a:t>Began to reconcile feedback on 10/22.</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Kicked off the Apartment Working Group with our first session on 10/27. The work for this included co-creation with Meg and Lauren, presentation prep, gathering input from our CEDAR go to market partners, creating a participant survey, debriefing, and synthesizing key takeaways and action items. </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Sent follow up email with notes, slides, and link to feedback survey.</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en-US" sz="800">
                <a:solidFill>
                  <a:schemeClr val="dk2"/>
                </a:solidFill>
                <a:latin typeface="Source Sans Pro"/>
                <a:ea typeface="Source Sans Pro"/>
                <a:cs typeface="Source Sans Pro"/>
                <a:sym typeface="Source Sans Pro"/>
              </a:rPr>
              <a:t>Research and Discovery</a:t>
            </a:r>
            <a:endParaRPr b="1"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using the MHV newsletter as a recruiting tool for the IA tree test if offered by OCC on 10/20.</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IA tree test research plan for review by Meg and Lauren on 10/21.</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technical discovery tool (Mural) on 10/21.</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Began to develop materials for research synthesis on 10/22.</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Ben to share learnings and get feedback on current technical discovery plan and developed a plan to limit the scope of the technical discovery sessions on 10/22.</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debrief session immediately following our session with Ben to capture key learnings, actions items, and key questions to ask in the upcoming technical discovery sessions on 10/22.</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Scheduled CERNER download session on 10/22.</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Visualized the current state user journey for Appointments in Mural following a team member's actual experience through the process.</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Meg to deep dive into Navigation, Content, Authentication, Homepage design, Community Care, and Cerner creating a deeper shared understanding and capturing notes and additional references in Mural.</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Launched recruitment for the IA Tree Test - our first phase of research on discoverability within the Apartment. Our research plan is in GitHub and the Tree Test can be previewed in Optimal Workshop.</a:t>
            </a:r>
            <a:endParaRPr sz="800">
              <a:solidFill>
                <a:schemeClr val="dk2"/>
              </a:solidFill>
              <a:latin typeface="Source Sans Pro"/>
              <a:ea typeface="Source Sans Pro"/>
              <a:cs typeface="Source Sans Pro"/>
              <a:sym typeface="Source Sans Pro"/>
            </a:endParaRPr>
          </a:p>
        </p:txBody>
      </p:sp>
      <p:sp>
        <p:nvSpPr>
          <p:cNvPr id="694" name="Google Shape;694;gf8e3c1d6a6_0_59"/>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p:txBody>
      </p:sp>
      <p:sp>
        <p:nvSpPr>
          <p:cNvPr id="695" name="Google Shape;695;gf8e3c1d6a6_0_59"/>
          <p:cNvSpPr txBox="1"/>
          <p:nvPr/>
        </p:nvSpPr>
        <p:spPr>
          <a:xfrm>
            <a:off x="5472850" y="1320800"/>
            <a:ext cx="34266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Proof of Concept</a:t>
            </a:r>
            <a:endParaRPr b="1"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Continued to synthesize learnings and POC definition in Mural on 10/19-10/21.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Followed up with Barry to request access to the MHV repo on 10/20. </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the use cases for the POC based on impact and level of effort. </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Cross-team Collaboration</a:t>
            </a:r>
            <a:endParaRPr b="1"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Attended Identity Working Group on 10/21.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Continuing to engage across OCTO teams with the VA.gov Platform and Apps Weekly Design + Content + Research Sync, Team of Teams, and Identity Working Group.</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Met with the Identity team on 10/25.</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fae82c9e6b_0_1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701" name="Google Shape;701;gfae82c9e6b_0_1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End of Sprint 3 Update (2 of 2)</a:t>
            </a:r>
            <a:endParaRPr/>
          </a:p>
        </p:txBody>
      </p:sp>
      <p:sp>
        <p:nvSpPr>
          <p:cNvPr id="702" name="Google Shape;702;gfae82c9e6b_0_12"/>
          <p:cNvSpPr txBox="1"/>
          <p:nvPr/>
        </p:nvSpPr>
        <p:spPr>
          <a:xfrm>
            <a:off x="464100" y="1320800"/>
            <a:ext cx="50859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a:solidFill>
                  <a:schemeClr val="dk2"/>
                </a:solidFill>
                <a:latin typeface="Source Sans Pro"/>
                <a:ea typeface="Source Sans Pro"/>
                <a:cs typeface="Source Sans Pro"/>
                <a:sym typeface="Source Sans Pro"/>
              </a:rPr>
              <a:t>Recruiting, Hiring, and Onboarding</a:t>
            </a:r>
            <a:endParaRPr b="1"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Aligned on hiring priorities with a focus on Product Manager, Design Lead, and UX Design Lead</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staffing strategy sessions to discuss needed roles, anticipated gaps, and required skills on 10/19 and 10/21.</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and posted UX Design Lead Job Description on 10/22.</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follow up interview with one Design Lead applicant on 10/22; total of 4 active applicants.</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Continued PIV onboarding; next week we will submit security forms to VA SharePoint that will trigger EQIP, and make relevant modification to access.</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roles and skill sets to focus our hiring. Priorities are:</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Product manager — top priority (This person might run scrum ceremonies.)</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UX design lead</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UX designer</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 the 2 UX designers - Need these skills: user research (priority), service design (priority). Visual design skills needed, too.</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Delivery manager (This person is a writer, communicator, organizer. Skilled in internal comms and product documentation. Not running the scrum.)</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strategist + plain language writer (This person supports Meg in working on IA and content strategy.)</a:t>
            </a:r>
            <a:endParaRPr sz="800">
              <a:solidFill>
                <a:schemeClr val="dk2"/>
              </a:solidFill>
              <a:latin typeface="Source Sans Pro"/>
              <a:ea typeface="Source Sans Pro"/>
              <a:cs typeface="Source Sans Pro"/>
              <a:sym typeface="Source Sans Pro"/>
            </a:endParaRPr>
          </a:p>
          <a:p>
            <a:pPr indent="-155575"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Back-end engineer (MO will probably pull from Pluribus for now.)</a:t>
            </a:r>
            <a:endParaRPr sz="800">
              <a:solidFill>
                <a:schemeClr val="dk2"/>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800">
              <a:solidFill>
                <a:schemeClr val="dk2"/>
              </a:solidFill>
              <a:latin typeface="Source Sans Pro"/>
              <a:ea typeface="Source Sans Pro"/>
              <a:cs typeface="Source Sans Pro"/>
              <a:sym typeface="Source Sans Pro"/>
            </a:endParaRPr>
          </a:p>
        </p:txBody>
      </p:sp>
      <p:sp>
        <p:nvSpPr>
          <p:cNvPr id="703" name="Google Shape;703;gfae82c9e6b_0_12"/>
          <p:cNvSpPr txBox="1"/>
          <p:nvPr/>
        </p:nvSpPr>
        <p:spPr>
          <a:xfrm>
            <a:off x="460644" y="889858"/>
            <a:ext cx="82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Source Sans Pro"/>
                <a:ea typeface="Source Sans Pro"/>
                <a:cs typeface="Source Sans Pro"/>
                <a:sym typeface="Source Sans Pro"/>
              </a:rPr>
              <a:t>The team’s accomplishments this sprint include:</a:t>
            </a:r>
            <a:endParaRPr b="0" i="0" sz="1100" u="none" cap="none" strike="noStrike">
              <a:solidFill>
                <a:schemeClr val="dk2"/>
              </a:solidFill>
              <a:latin typeface="Source Sans Pro"/>
              <a:ea typeface="Source Sans Pro"/>
              <a:cs typeface="Source Sans Pro"/>
              <a:sym typeface="Source Sans Pro"/>
            </a:endParaRPr>
          </a:p>
        </p:txBody>
      </p:sp>
      <p:sp>
        <p:nvSpPr>
          <p:cNvPr id="704" name="Google Shape;704;gfae82c9e6b_0_12"/>
          <p:cNvSpPr txBox="1"/>
          <p:nvPr/>
        </p:nvSpPr>
        <p:spPr>
          <a:xfrm>
            <a:off x="5472850" y="1320800"/>
            <a:ext cx="3426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Approach and Sprint Planning</a:t>
            </a:r>
            <a:endParaRPr b="1"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Sprint 3 Kickoff to launch the sprint aligned on sprint goals, priorities, and deliverables, clarify responsibilities, and raise and mitigate risks on 10/20.</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Adjusted our sprint ceremonies to more efficiently prioritize and plan the work.</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Added an administrative clean-up day to tackle any remaining onboarding tasks, access issues, or other recurring roadblocks. </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n-US" sz="800">
                <a:solidFill>
                  <a:schemeClr val="dk2"/>
                </a:solidFill>
                <a:latin typeface="Source Sans Pro"/>
                <a:ea typeface="Source Sans Pro"/>
                <a:cs typeface="Source Sans Pro"/>
                <a:sym typeface="Source Sans Pro"/>
              </a:rPr>
              <a:t>Governance</a:t>
            </a:r>
            <a:endParaRPr b="1"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Submitted Sprint 2 demo slides and links to work within the monthly report to minimize the creation of extra materials and received acceptance from Meg on 10/19.</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Received approval for Sprint 3 on 10/19.</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Invoiced Sprint 2 on 10/19.</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f8e3c1d6a6_0_4"/>
          <p:cNvSpPr txBox="1"/>
          <p:nvPr/>
        </p:nvSpPr>
        <p:spPr>
          <a:xfrm>
            <a:off x="457200" y="916950"/>
            <a:ext cx="81972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en-US" sz="900">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10/20/2021-11/2/2021</a:t>
            </a:r>
            <a:endParaRPr sz="9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sz="5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5"/>
                  </a:ext>
                </a:extLst>
              </a:rPr>
              <a:t>Sprint </a:t>
            </a:r>
            <a:r>
              <a:rPr b="1" i="0" lang="en-US" sz="900" u="none" cap="none" strike="noStrike">
                <a:solidFill>
                  <a:schemeClr val="dk2"/>
                </a:solidFill>
                <a:latin typeface="Source Sans Pro"/>
                <a:ea typeface="Source Sans Pro"/>
                <a:cs typeface="Source Sans Pro"/>
                <a:sym typeface="Source Sans Pro"/>
              </a:rPr>
              <a:t>Goals</a:t>
            </a:r>
            <a:endParaRPr b="0" i="0" sz="5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i="0" lang="en-US" sz="800" u="none" cap="none" strike="noStrike">
                <a:solidFill>
                  <a:schemeClr val="dk2"/>
                </a:solidFill>
                <a:latin typeface="Source Sans Pro"/>
                <a:ea typeface="Source Sans Pro"/>
                <a:cs typeface="Source Sans Pro"/>
                <a:sym typeface="Source Sans Pro"/>
              </a:rPr>
              <a:t>High:</a:t>
            </a:r>
            <a:r>
              <a:rPr b="0" i="0" lang="en-US" sz="800" u="none" cap="none" strike="noStrik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a:t>
            </a:r>
            <a:r>
              <a:rPr lang="en-US" sz="800">
                <a:solidFill>
                  <a:schemeClr val="dk2"/>
                </a:solidFill>
                <a:latin typeface="Source Sans Pro"/>
                <a:ea typeface="Source Sans Pro"/>
                <a:cs typeface="Source Sans Pro"/>
                <a:sym typeface="Source Sans Pro"/>
              </a:rPr>
              <a:t> </a:t>
            </a:r>
            <a:r>
              <a:rPr b="0" i="0" lang="en-US" sz="800" u="none" cap="none" strike="noStrike">
                <a:solidFill>
                  <a:schemeClr val="dk2"/>
                </a:solidFill>
                <a:latin typeface="Source Sans Pro"/>
                <a:ea typeface="Source Sans Pro"/>
                <a:cs typeface="Source Sans Pro"/>
                <a:sym typeface="Source Sans Pro"/>
              </a:rPr>
              <a:t>Begin recruiting for the IA Tree Test 1. Create an Apartment Product Outline. Continue to build the team.</a:t>
            </a:r>
            <a:endParaRPr b="0" i="0" sz="8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b="1" lang="en-US" sz="800">
                <a:solidFill>
                  <a:schemeClr val="dk2"/>
                </a:solidFill>
                <a:latin typeface="Source Sans Pro"/>
                <a:ea typeface="Source Sans Pro"/>
                <a:cs typeface="Source Sans Pro"/>
                <a:sym typeface="Source Sans Pro"/>
              </a:rPr>
              <a:t>Medium: </a:t>
            </a:r>
            <a:r>
              <a:rPr b="0" i="0" lang="en-US" sz="800" u="none" cap="none" strike="noStrike">
                <a:solidFill>
                  <a:schemeClr val="dk2"/>
                </a:solidFill>
                <a:latin typeface="Source Sans Pro"/>
                <a:ea typeface="Source Sans Pro"/>
                <a:cs typeface="Source Sans Pro"/>
                <a:sym typeface="Source Sans Pro"/>
              </a:rPr>
              <a:t>Continue knowledge transfer</a:t>
            </a:r>
            <a:r>
              <a:rPr lang="en-US" sz="800">
                <a:solidFill>
                  <a:schemeClr val="dk2"/>
                </a:solidFill>
                <a:latin typeface="Source Sans Pro"/>
                <a:ea typeface="Source Sans Pro"/>
                <a:cs typeface="Source Sans Pro"/>
                <a:sym typeface="Source Sans Pro"/>
              </a:rPr>
              <a:t>.</a:t>
            </a:r>
            <a:r>
              <a:rPr b="0" i="0" lang="en-US" sz="800" u="none" cap="none" strike="noStrike">
                <a:solidFill>
                  <a:schemeClr val="dk2"/>
                </a:solidFill>
                <a:latin typeface="Source Sans Pro"/>
                <a:ea typeface="Source Sans Pro"/>
                <a:cs typeface="Source Sans Pro"/>
                <a:sym typeface="Source Sans Pro"/>
              </a:rPr>
              <a:t> Understand the auth/unauth pathways</a:t>
            </a:r>
            <a:r>
              <a:rPr lang="en-US" sz="800">
                <a:solidFill>
                  <a:schemeClr val="dk2"/>
                </a:solidFill>
                <a:latin typeface="Source Sans Pro"/>
                <a:ea typeface="Source Sans Pro"/>
                <a:cs typeface="Source Sans Pro"/>
                <a:sym typeface="Source Sans Pro"/>
              </a:rPr>
              <a:t>.</a:t>
            </a:r>
            <a:r>
              <a:rPr b="0" i="0" lang="en-US" sz="800" u="none" cap="none" strike="noStrike">
                <a:solidFill>
                  <a:schemeClr val="dk2"/>
                </a:solidFill>
                <a:latin typeface="Source Sans Pro"/>
                <a:ea typeface="Source Sans Pro"/>
                <a:cs typeface="Source Sans Pro"/>
                <a:sym typeface="Source Sans Pro"/>
              </a:rPr>
              <a:t> Continue technical discovery, specifically API research and access to the MHV repo. </a:t>
            </a:r>
            <a:r>
              <a:rPr i="1" lang="en-US"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46"/>
                  </a:ext>
                </a:extLst>
              </a:rPr>
              <a:t>Added a medium priority goal during sprint kickoff to investigate Codepen for testing the Health Apartment IA with participants who use screen readers.</a:t>
            </a:r>
            <a:endParaRPr i="1" sz="800">
              <a:solidFill>
                <a:srgbClr val="FF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i="0" sz="5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Focused </a:t>
            </a:r>
            <a:r>
              <a:rPr b="1" i="0" lang="en-US" sz="9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47"/>
                  </a:ext>
                </a:extLst>
              </a:rPr>
              <a:t>Epics</a:t>
            </a:r>
            <a:r>
              <a:rPr b="1" i="0" lang="en-US" sz="900" u="none" cap="none" strike="noStrike">
                <a:solidFill>
                  <a:schemeClr val="dk2"/>
                </a:solidFill>
                <a:latin typeface="Source Sans Pro"/>
                <a:ea typeface="Source Sans Pro"/>
                <a:cs typeface="Source Sans Pro"/>
                <a:sym typeface="Source Sans Pro"/>
              </a:rPr>
              <a:t> (Approval)</a:t>
            </a:r>
            <a:endParaRPr b="1" i="0" sz="900" u="none" cap="none" strike="noStrike">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First Apartment Working Group</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Obtain approval for 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for 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 IA Tree Test 1</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Health Apartment Product Outline</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Building the Team</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Downloads: CERNER, Community Care, Content and Auth, Navigation</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Technical Discovery</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Stakeholder engagement</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Governance</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Ceremonies</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Onboarding</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2"/>
                </a:solidFill>
                <a:latin typeface="Source Sans Pro"/>
                <a:ea typeface="Source Sans Pro"/>
                <a:cs typeface="Source Sans Pro"/>
                <a:sym typeface="Source Sans Pro"/>
              </a:rPr>
              <a:t>Deliverables</a:t>
            </a:r>
            <a:endParaRPr b="0" i="1" sz="900" u="none" cap="none" strike="noStrike">
              <a:solidFill>
                <a:schemeClr val="dk2"/>
              </a:solidFill>
              <a:latin typeface="Source Sans Pro"/>
              <a:ea typeface="Source Sans Pro"/>
              <a:cs typeface="Source Sans Pro"/>
              <a:sym typeface="Source Sans Pro"/>
            </a:endParaRPr>
          </a:p>
        </p:txBody>
      </p:sp>
      <p:sp>
        <p:nvSpPr>
          <p:cNvPr id="710" name="Google Shape;710;gf8e3c1d6a6_0_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711" name="Google Shape;711;gf8e3c1d6a6_0_4"/>
          <p:cNvGraphicFramePr/>
          <p:nvPr/>
        </p:nvGraphicFramePr>
        <p:xfrm>
          <a:off x="526600" y="3779851"/>
          <a:ext cx="3000000" cy="3000000"/>
        </p:xfrm>
        <a:graphic>
          <a:graphicData uri="http://schemas.openxmlformats.org/drawingml/2006/table">
            <a:tbl>
              <a:tblPr bandRow="1" firstRow="1">
                <a:noFill/>
                <a:tableStyleId>{990E59DD-D31D-45B5-A537-3D7F4FB90E5D}</a:tableStyleId>
              </a:tblPr>
              <a:tblGrid>
                <a:gridCol w="2253575"/>
                <a:gridCol w="5906625"/>
              </a:tblGrid>
              <a:tr h="325">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Name / Description</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en-US" sz="800" u="none" cap="none" strike="noStrike">
                          <a:solidFill>
                            <a:schemeClr val="dk2"/>
                          </a:solidFill>
                          <a:latin typeface="Source Sans Pro"/>
                          <a:ea typeface="Source Sans Pro"/>
                          <a:cs typeface="Source Sans Pro"/>
                          <a:sym typeface="Source Sans Pro"/>
                        </a:rPr>
                        <a:t>Acceptance Criteria</a:t>
                      </a:r>
                      <a:endParaRPr b="1" sz="800" u="none" cap="none" strike="noStrike">
                        <a:solidFill>
                          <a:schemeClr val="dk2"/>
                        </a:solidFill>
                        <a:latin typeface="Source Sans Pro"/>
                        <a:ea typeface="Source Sans Pro"/>
                        <a:cs typeface="Source Sans Pro"/>
                        <a:sym typeface="Source Sans Pro"/>
                      </a:endParaRPr>
                    </a:p>
                  </a:txBody>
                  <a:tcPr marT="22850" marB="18275" marR="22850" marL="22850"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Working Group</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Working group session conducted</a:t>
                      </a:r>
                      <a:endParaRPr sz="800">
                        <a:solidFill>
                          <a:schemeClr val="dk2"/>
                        </a:solidFill>
                        <a:latin typeface="Source Sans Pro"/>
                        <a:ea typeface="Source Sans Pro"/>
                        <a:cs typeface="Source Sans Pro"/>
                        <a:sym typeface="Source Sans Pro"/>
                      </a:endParaRPr>
                    </a:p>
                    <a:p>
                      <a:pPr indent="-16510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Follow-up actions completed</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IA Tree Test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cap="none" strike="noStrike">
                          <a:solidFill>
                            <a:schemeClr val="dk2"/>
                          </a:solidFill>
                          <a:latin typeface="Source Sans Pro"/>
                          <a:ea typeface="Source Sans Pro"/>
                          <a:cs typeface="Source Sans Pro"/>
                          <a:sym typeface="Source Sans Pro"/>
                        </a:rPr>
                        <a:t>Approved research plan ready for recruitment documented in GitHub</a:t>
                      </a:r>
                      <a:endParaRPr sz="800" u="none" cap="none" strike="noStrike">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Tree test recruitment launched</a:t>
                      </a:r>
                      <a:endParaRPr sz="800">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Tree test initiated with participants</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Stakeholder Engagement</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cap="none" strike="noStrike">
                          <a:solidFill>
                            <a:schemeClr val="dk2"/>
                          </a:solidFill>
                          <a:latin typeface="Source Sans Pro"/>
                          <a:ea typeface="Source Sans Pro"/>
                          <a:cs typeface="Source Sans Pro"/>
                          <a:sym typeface="Source Sans Pro"/>
                        </a:rPr>
                        <a:t>Meeting with </a:t>
                      </a:r>
                      <a:r>
                        <a:rPr lang="en-US" sz="800">
                          <a:solidFill>
                            <a:schemeClr val="dk2"/>
                          </a:solidFill>
                          <a:latin typeface="Source Sans Pro"/>
                          <a:ea typeface="Source Sans Pro"/>
                          <a:cs typeface="Source Sans Pro"/>
                          <a:sym typeface="Source Sans Pro"/>
                        </a:rPr>
                        <a:t>Identity team </a:t>
                      </a:r>
                      <a:r>
                        <a:rPr lang="en-US" sz="800" u="none" cap="none" strike="noStrike">
                          <a:solidFill>
                            <a:schemeClr val="dk2"/>
                          </a:solidFill>
                          <a:latin typeface="Source Sans Pro"/>
                          <a:ea typeface="Source Sans Pro"/>
                          <a:cs typeface="Source Sans Pro"/>
                          <a:sym typeface="Source Sans Pro"/>
                        </a:rPr>
                        <a:t>conducted </a:t>
                      </a:r>
                      <a:endParaRPr sz="800">
                        <a:solidFill>
                          <a:schemeClr val="dk2"/>
                        </a:solidFill>
                        <a:latin typeface="Source Sans Pro"/>
                        <a:ea typeface="Source Sans Pro"/>
                        <a:cs typeface="Source Sans Pro"/>
                        <a:sym typeface="Source Sans Pro"/>
                      </a:endParaRPr>
                    </a:p>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Mobile, Auth, DHM cross team sync attended</a:t>
                      </a:r>
                      <a:endParaRPr sz="800">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Downloads </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16510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CERNER, Community Care, Content and Auth, Navigation downloads conducted</a:t>
                      </a:r>
                      <a:endParaRPr sz="800" u="none" cap="none" strike="noStrike">
                        <a:solidFill>
                          <a:schemeClr val="dk2"/>
                        </a:solidFill>
                        <a:latin typeface="Source Sans Pro"/>
                        <a:ea typeface="Source Sans Pro"/>
                        <a:cs typeface="Source Sans Pro"/>
                        <a:sym typeface="Source Sans Pro"/>
                      </a:endParaRPr>
                    </a:p>
                  </a:txBody>
                  <a:tcPr marT="22850" marB="18275" marR="22850" marL="228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12" name="Google Shape;712;gf8e3c1d6a6_0_4"/>
          <p:cNvSpPr txBox="1"/>
          <p:nvPr/>
        </p:nvSpPr>
        <p:spPr>
          <a:xfrm>
            <a:off x="3918500" y="1978050"/>
            <a:ext cx="4257000" cy="1554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rgbClr val="595959"/>
                </a:solidFill>
                <a:latin typeface="Source Sans Pro"/>
                <a:ea typeface="Source Sans Pro"/>
                <a:cs typeface="Source Sans Pro"/>
                <a:sym typeface="Source Sans Pro"/>
              </a:rPr>
              <a:t>Focused </a:t>
            </a:r>
            <a:r>
              <a:rPr b="1" i="0" lang="en-US" sz="900" u="none" cap="none" strike="noStrike">
                <a:solidFill>
                  <a:srgbClr val="595959"/>
                </a:solidFill>
                <a:latin typeface="Source Sans Pro"/>
                <a:ea typeface="Source Sans Pro"/>
                <a:cs typeface="Source Sans Pro"/>
                <a:sym typeface="Source Sans Pro"/>
                <a:extLst>
                  <a:ext uri="http://customooxmlschemas.google.com/">
                    <go:slidesCustomData xmlns:go="http://customooxmlschemas.google.com/" textRoundtripDataId="48"/>
                  </a:ext>
                </a:extLst>
              </a:rPr>
              <a:t>Epics</a:t>
            </a:r>
            <a:r>
              <a:rPr b="1" lang="en-US" sz="900">
                <a:solidFill>
                  <a:srgbClr val="595959"/>
                </a:solidFill>
                <a:latin typeface="Source Sans Pro"/>
                <a:ea typeface="Source Sans Pro"/>
                <a:cs typeface="Source Sans Pro"/>
                <a:sym typeface="Source Sans Pro"/>
              </a:rPr>
              <a:t> (Acceptance)</a:t>
            </a:r>
            <a:endParaRPr b="1" i="0" sz="900" u="none" cap="none" strike="noStrike">
              <a:solidFill>
                <a:srgbClr val="595959"/>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Conduct First Apartment Working Group</a:t>
            </a:r>
            <a:endParaRPr sz="800">
              <a:solidFill>
                <a:schemeClr val="dk2"/>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IA Tree Test (Obtain Approval, Recruit, Conduct) </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Conduct Health Apartment POC Co-Design Workshop(s)</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Create Health Apartment </a:t>
            </a:r>
            <a:r>
              <a:rPr lang="en-US" sz="800" strike="sngStrike">
                <a:solidFill>
                  <a:srgbClr val="FF0000"/>
                </a:solidFill>
                <a:latin typeface="Source Sans Pro"/>
                <a:ea typeface="Source Sans Pro"/>
                <a:cs typeface="Source Sans Pro"/>
                <a:sym typeface="Source Sans Pro"/>
              </a:rPr>
              <a:t>Product</a:t>
            </a:r>
            <a:r>
              <a:rPr lang="en-US" sz="800">
                <a:solidFill>
                  <a:srgbClr val="FF0000"/>
                </a:solidFill>
                <a:latin typeface="Source Sans Pro"/>
                <a:ea typeface="Source Sans Pro"/>
                <a:cs typeface="Source Sans Pro"/>
                <a:sym typeface="Source Sans Pro"/>
              </a:rPr>
              <a:t> POC Outline</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Build the Team, Onboard New Team Members, Built Prototype of Scalable Onboarding Process and Enabling Tools</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Research—Technical Discovery, Downloads, and Stakeholder Engagement (CERNER, Community Care, Content and Auth, Navigation)</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Monthly Governance and Reporting </a:t>
            </a:r>
            <a:endParaRPr sz="800">
              <a:solidFill>
                <a:srgbClr val="FF0000"/>
              </a:solidFill>
              <a:latin typeface="Source Sans Pro"/>
              <a:ea typeface="Source Sans Pro"/>
              <a:cs typeface="Source Sans Pro"/>
              <a:sym typeface="Source Sans Pro"/>
            </a:endParaRPr>
          </a:p>
          <a:p>
            <a:pPr indent="-155575"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rPr>
              <a:t>√ Evolve and Optimize Agile Ceremonies </a:t>
            </a:r>
            <a:endParaRPr b="0" i="1" sz="900" u="none" cap="none" strike="noStrike">
              <a:solidFill>
                <a:srgbClr val="FF0000"/>
              </a:solidFill>
              <a:latin typeface="Source Sans Pro"/>
              <a:ea typeface="Source Sans Pro"/>
              <a:cs typeface="Source Sans Pro"/>
              <a:sym typeface="Source Sans Pro"/>
            </a:endParaRPr>
          </a:p>
        </p:txBody>
      </p:sp>
      <p:sp>
        <p:nvSpPr>
          <p:cNvPr id="713" name="Google Shape;713;gf8e3c1d6a6_0_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2800"/>
              <a:t>Sprint 3 Acceptance </a:t>
            </a:r>
            <a:endParaRPr b="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fd122eee5c_4_19"/>
          <p:cNvSpPr txBox="1"/>
          <p:nvPr>
            <p:ph type="title"/>
          </p:nvPr>
        </p:nvSpPr>
        <p:spPr>
          <a:xfrm>
            <a:off x="457200" y="514350"/>
            <a:ext cx="8229600" cy="6297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2800"/>
              <a:t>Sprint 3 Retro</a:t>
            </a:r>
            <a:endParaRPr sz="2800"/>
          </a:p>
        </p:txBody>
      </p:sp>
      <p:sp>
        <p:nvSpPr>
          <p:cNvPr id="720" name="Google Shape;720;gfd122eee5c_4_19"/>
          <p:cNvSpPr txBox="1"/>
          <p:nvPr>
            <p:ph idx="1" type="body"/>
          </p:nvPr>
        </p:nvSpPr>
        <p:spPr>
          <a:xfrm>
            <a:off x="457200" y="1276351"/>
            <a:ext cx="8229600" cy="33528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1700"/>
              <a:t>Link </a:t>
            </a:r>
            <a:r>
              <a:rPr lang="en-US" sz="1700" u="sng">
                <a:solidFill>
                  <a:schemeClr val="hlink"/>
                </a:solidFill>
                <a:hlinkClick r:id="rId3"/>
              </a:rPr>
              <a:t>here</a:t>
            </a:r>
            <a:r>
              <a:rPr lang="en-US" sz="1700"/>
              <a:t>.</a:t>
            </a:r>
            <a:endParaRPr sz="1700"/>
          </a:p>
        </p:txBody>
      </p:sp>
      <p:sp>
        <p:nvSpPr>
          <p:cNvPr id="721" name="Google Shape;721;gfd122eee5c_4_19"/>
          <p:cNvSpPr txBox="1"/>
          <p:nvPr>
            <p:ph idx="2" type="body"/>
          </p:nvPr>
        </p:nvSpPr>
        <p:spPr>
          <a:xfrm>
            <a:off x="457200" y="247650"/>
            <a:ext cx="8229600" cy="266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RETRO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9" name="Shape 319"/>
        <p:cNvGrpSpPr/>
        <p:nvPr/>
      </p:nvGrpSpPr>
      <p:grpSpPr>
        <a:xfrm>
          <a:off x="0" y="0"/>
          <a:ext cx="0" cy="0"/>
          <a:chOff x="0" y="0"/>
          <a:chExt cx="0" cy="0"/>
        </a:xfrm>
      </p:grpSpPr>
      <p:sp>
        <p:nvSpPr>
          <p:cNvPr id="320" name="Google Shape;320;gf69b283f39_0_0"/>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321" name="Google Shape;321;gf69b283f39_0_0"/>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322" name="Google Shape;322;gf69b283f39_0_0"/>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f69b283f39_0_0"/>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0001AE: Personnel Contractor Manpower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
        <p:nvSpPr>
          <p:cNvPr id="324" name="Google Shape;324;gf69b283f39_0_0"/>
          <p:cNvSpPr txBox="1"/>
          <p:nvPr/>
        </p:nvSpPr>
        <p:spPr>
          <a:xfrm>
            <a:off x="5935350" y="4036075"/>
            <a:ext cx="3000000" cy="352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Last updated: </a:t>
            </a:r>
            <a:r>
              <a:rPr b="0" i="0" lang="en-US" sz="1090" u="none" cap="none" strike="noStrike">
                <a:solidFill>
                  <a:schemeClr val="lt1"/>
                </a:solidFill>
                <a:latin typeface="Source Sans Pro"/>
                <a:ea typeface="Source Sans Pro"/>
                <a:cs typeface="Source Sans Pro"/>
                <a:sym typeface="Source Sans Pro"/>
              </a:rPr>
              <a:t>10/13/2021</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f69b283f39_4_630"/>
          <p:cNvSpPr txBox="1"/>
          <p:nvPr>
            <p:ph type="title"/>
          </p:nvPr>
        </p:nvSpPr>
        <p:spPr>
          <a:xfrm>
            <a:off x="457200" y="1276350"/>
            <a:ext cx="7543800" cy="16590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Source Sans Pro"/>
              <a:buNone/>
            </a:pPr>
            <a:r>
              <a:rPr lang="en-US"/>
              <a:t>Show me, don’t tell me: Project Risks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0" name="Shape 730"/>
        <p:cNvGrpSpPr/>
        <p:nvPr/>
      </p:nvGrpSpPr>
      <p:grpSpPr>
        <a:xfrm>
          <a:off x="0" y="0"/>
          <a:ext cx="0" cy="0"/>
          <a:chOff x="0" y="0"/>
          <a:chExt cx="0" cy="0"/>
        </a:xfrm>
      </p:grpSpPr>
      <p:cxnSp>
        <p:nvCxnSpPr>
          <p:cNvPr id="731" name="Google Shape;731;gf69b283f39_4_50"/>
          <p:cNvCxnSpPr/>
          <p:nvPr/>
        </p:nvCxnSpPr>
        <p:spPr>
          <a:xfrm rot="10800000">
            <a:off x="4572000" y="11975"/>
            <a:ext cx="0" cy="5060100"/>
          </a:xfrm>
          <a:prstGeom prst="straightConnector1">
            <a:avLst/>
          </a:prstGeom>
          <a:noFill/>
          <a:ln cap="flat" cmpd="sng" w="28575">
            <a:solidFill>
              <a:srgbClr val="FFFFFF"/>
            </a:solidFill>
            <a:prstDash val="dot"/>
            <a:round/>
            <a:headEnd len="sm" w="sm" type="none"/>
            <a:tailEnd len="sm" w="sm" type="none"/>
          </a:ln>
        </p:spPr>
      </p:cxnSp>
      <p:sp>
        <p:nvSpPr>
          <p:cNvPr id="732" name="Google Shape;732;gf69b283f39_4_50"/>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solidFill>
                  <a:schemeClr val="lt1"/>
                </a:solidFill>
              </a:rPr>
              <a:t>CLIN 0001AB</a:t>
            </a:r>
            <a:endParaRPr>
              <a:solidFill>
                <a:schemeClr val="lt1"/>
              </a:solidFill>
            </a:endParaRPr>
          </a:p>
          <a:p>
            <a:pPr indent="0" lvl="0" marL="0" rtl="0" algn="l">
              <a:lnSpc>
                <a:spcPct val="120000"/>
              </a:lnSpc>
              <a:spcBef>
                <a:spcPts val="0"/>
              </a:spcBef>
              <a:spcAft>
                <a:spcPts val="0"/>
              </a:spcAft>
              <a:buClr>
                <a:srgbClr val="000000"/>
              </a:buClr>
              <a:buSzPts val="1200"/>
              <a:buNone/>
            </a:pPr>
            <a:r>
              <a:t/>
            </a:r>
            <a:endParaRPr>
              <a:solidFill>
                <a:schemeClr val="lt1"/>
              </a:solidFill>
            </a:endParaRPr>
          </a:p>
        </p:txBody>
      </p:sp>
      <p:sp>
        <p:nvSpPr>
          <p:cNvPr id="733" name="Google Shape;733;gf69b283f39_4_50"/>
          <p:cNvSpPr txBox="1"/>
          <p:nvPr/>
        </p:nvSpPr>
        <p:spPr>
          <a:xfrm>
            <a:off x="458400" y="762300"/>
            <a:ext cx="3655200" cy="370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en-US" sz="3000" u="none" cap="none" strike="noStrike">
                <a:solidFill>
                  <a:srgbClr val="FFFFFF"/>
                </a:solidFill>
                <a:latin typeface="Source Sans Pro"/>
                <a:ea typeface="Source Sans Pro"/>
                <a:cs typeface="Source Sans Pro"/>
                <a:sym typeface="Source Sans Pro"/>
              </a:rPr>
              <a:t>Risks</a:t>
            </a:r>
            <a:endParaRPr b="1" i="0" sz="3000" u="none" cap="none" strike="noStrike">
              <a:solidFill>
                <a:srgbClr val="FFFFFF"/>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Laying a foundation of trust between MyHealtheVet and VA.gov teams</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Operating in an environment with multiple stakeholders </a:t>
            </a:r>
            <a:r>
              <a:rPr b="0" i="0" lang="en-US" sz="120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49"/>
                  </a:ext>
                </a:extLst>
              </a:rPr>
              <a:t>with</a:t>
            </a:r>
            <a:r>
              <a:rPr b="0" i="0" lang="en-US" sz="1200" u="none" cap="none" strike="noStrike">
                <a:solidFill>
                  <a:schemeClr val="lt1"/>
                </a:solidFill>
                <a:latin typeface="Source Sans Pro"/>
                <a:ea typeface="Source Sans Pro"/>
                <a:cs typeface="Source Sans Pro"/>
                <a:sym typeface="Source Sans Pro"/>
              </a:rPr>
              <a:t> many layers of  support</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Ramping the team after Kickoff may impact team norming</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Confusing Veterans regarding MyHealtheVet functionality while consolidating appointment functions</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100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Reconciling the two different Terms of Service (ToS) across My </a:t>
            </a:r>
            <a:r>
              <a:rPr lang="en-US" sz="1200">
                <a:solidFill>
                  <a:schemeClr val="lt1"/>
                </a:solidFill>
                <a:latin typeface="Source Sans Pro"/>
                <a:ea typeface="Source Sans Pro"/>
                <a:cs typeface="Source Sans Pro"/>
                <a:sym typeface="Source Sans Pro"/>
              </a:rPr>
              <a:t>H</a:t>
            </a:r>
            <a:r>
              <a:rPr b="0" i="0" lang="en-US" sz="1200" u="none" cap="none" strike="noStrike">
                <a:solidFill>
                  <a:schemeClr val="lt1"/>
                </a:solidFill>
                <a:latin typeface="Source Sans Pro"/>
                <a:ea typeface="Source Sans Pro"/>
                <a:cs typeface="Source Sans Pro"/>
                <a:sym typeface="Source Sans Pro"/>
              </a:rPr>
              <a:t>ealtheVet and VA.gov</a:t>
            </a:r>
            <a:endParaRPr b="0" i="0" sz="1200" u="none" cap="none" strike="noStrike">
              <a:solidFill>
                <a:schemeClr val="lt1"/>
              </a:solidFill>
              <a:latin typeface="Source Sans Pro"/>
              <a:ea typeface="Source Sans Pro"/>
              <a:cs typeface="Source Sans Pro"/>
              <a:sym typeface="Source Sans Pro"/>
            </a:endParaRPr>
          </a:p>
        </p:txBody>
      </p:sp>
      <p:sp>
        <p:nvSpPr>
          <p:cNvPr id="734" name="Google Shape;734;gf69b283f39_4_50"/>
          <p:cNvSpPr txBox="1"/>
          <p:nvPr/>
        </p:nvSpPr>
        <p:spPr>
          <a:xfrm>
            <a:off x="5030400" y="762300"/>
            <a:ext cx="3655200" cy="384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b="1" i="0" lang="en-US" sz="3000" u="none" cap="none" strike="noStrike">
                <a:solidFill>
                  <a:srgbClr val="FFFFFF"/>
                </a:solidFill>
                <a:latin typeface="Source Sans Pro"/>
                <a:ea typeface="Source Sans Pro"/>
                <a:cs typeface="Source Sans Pro"/>
                <a:sym typeface="Source Sans Pro"/>
              </a:rPr>
              <a:t>Mitigations </a:t>
            </a:r>
            <a:endParaRPr b="1" i="0" sz="3000" u="none" cap="none" strike="noStrike">
              <a:solidFill>
                <a:srgbClr val="FFFFFF"/>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Respect the collaboration gains and create meaningful moments to</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Create and maintain dynamic stakeholder matrix and RACI</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Be super engaged and proactive with Champion SteerCo meetings</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Stay in front of VSOs and TAP sources to impact habit patterns and collect secondary feedback</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100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Work to consolidate ToS early to prevent Health Apartment from being blocked  </a:t>
            </a:r>
            <a:endParaRPr b="0" i="0" sz="120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f69b283f39_4_26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a:p>
            <a:pPr indent="0" lvl="0" marL="0" rtl="0" algn="l">
              <a:lnSpc>
                <a:spcPct val="100000"/>
              </a:lnSpc>
              <a:spcBef>
                <a:spcPts val="0"/>
              </a:spcBef>
              <a:spcAft>
                <a:spcPts val="0"/>
              </a:spcAft>
              <a:buClr>
                <a:srgbClr val="000000"/>
              </a:buClr>
              <a:buSzPts val="1200"/>
              <a:buNone/>
            </a:pPr>
            <a:r>
              <a:t/>
            </a:r>
            <a:endParaRPr/>
          </a:p>
        </p:txBody>
      </p:sp>
      <p:sp>
        <p:nvSpPr>
          <p:cNvPr id="740" name="Google Shape;740;gf69b283f39_4_26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Project Risks and Mitigation Strategies</a:t>
            </a:r>
            <a:endParaRPr b="0" sz="3200"/>
          </a:p>
        </p:txBody>
      </p:sp>
      <p:graphicFrame>
        <p:nvGraphicFramePr>
          <p:cNvPr id="741" name="Google Shape;741;gf69b283f39_4_262"/>
          <p:cNvGraphicFramePr/>
          <p:nvPr/>
        </p:nvGraphicFramePr>
        <p:xfrm>
          <a:off x="568213" y="1107625"/>
          <a:ext cx="3000000" cy="3000000"/>
        </p:xfrm>
        <a:graphic>
          <a:graphicData uri="http://schemas.openxmlformats.org/drawingml/2006/table">
            <a:tbl>
              <a:tblPr>
                <a:noFill/>
                <a:tableStyleId>{DA68B292-7F20-4FEF-ACA4-DCA2AE57A7A9}</a:tableStyleId>
              </a:tblPr>
              <a:tblGrid>
                <a:gridCol w="2320375"/>
                <a:gridCol w="982125"/>
                <a:gridCol w="2225275"/>
                <a:gridCol w="753625"/>
                <a:gridCol w="756900"/>
                <a:gridCol w="1063225"/>
              </a:tblGrid>
              <a:tr h="167325">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Risk </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Impact</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Mitigation Strategy</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Date Entered</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Date Closed</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Status</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r>
              <a:tr h="6853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Operating in an environment  with multiple stakeholders with many layers of influence and integration can lead to misaligned goals and competing priorities.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Misaligned goals and competing priorities.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Develop a deliberate and persistent omnichannel approach to stakeholder engagement that involves transparency and co-creation among crews and executive stakeholders.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Improved understanding with stakeholder session with Lauren on 9/20.</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r>
              <a:tr h="7915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Onboarding the landing team, building in governance, recruiting and staffing open roles, and building the backlog and roadmap could lead to misaligned expectations across work streams.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Misaligned expectations on deliverables.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Communicate frequently and transparently. Align on the definition of done.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Monitoring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There are a lot of unknowns around the technical aspect of the POC.</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Technical roadblocks could cause delays later in the program.</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Monitoring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Potential for government shutdown.</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Loss of access to VA team could lead to uncertainty on priorities, limited ability to remove blockers, and other delays.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Planned for work that could be done independently, but shutdown did not occur.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2 founding team members rolled off the program.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Loss of design, product, and historical knowledge within the 2 team members and loss of capacity.</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Prioritized knowledge transfer, introductions, and working sessions before their official roll off.</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Mitigated and will monitor for impact</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742" name="Google Shape;742;gf69b283f39_4_262"/>
          <p:cNvSpPr/>
          <p:nvPr/>
        </p:nvSpPr>
        <p:spPr>
          <a:xfrm>
            <a:off x="8234525" y="246000"/>
            <a:ext cx="626100" cy="536700"/>
          </a:xfrm>
          <a:prstGeom prst="plus">
            <a:avLst>
              <a:gd fmla="val 27087"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f69b283f39_4_62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0001AB</a:t>
            </a:r>
            <a:endParaRPr/>
          </a:p>
        </p:txBody>
      </p:sp>
      <p:sp>
        <p:nvSpPr>
          <p:cNvPr id="748" name="Google Shape;748;gf69b283f39_4_62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Project Risks and Mitigation Strategies</a:t>
            </a:r>
            <a:endParaRPr b="0" sz="3200"/>
          </a:p>
        </p:txBody>
      </p:sp>
      <p:graphicFrame>
        <p:nvGraphicFramePr>
          <p:cNvPr id="749" name="Google Shape;749;gf69b283f39_4_624"/>
          <p:cNvGraphicFramePr/>
          <p:nvPr/>
        </p:nvGraphicFramePr>
        <p:xfrm>
          <a:off x="568213" y="1107625"/>
          <a:ext cx="3000000" cy="3000000"/>
        </p:xfrm>
        <a:graphic>
          <a:graphicData uri="http://schemas.openxmlformats.org/drawingml/2006/table">
            <a:tbl>
              <a:tblPr>
                <a:noFill/>
                <a:tableStyleId>{DA68B292-7F20-4FEF-ACA4-DCA2AE57A7A9}</a:tableStyleId>
              </a:tblPr>
              <a:tblGrid>
                <a:gridCol w="2320375"/>
                <a:gridCol w="1152725"/>
                <a:gridCol w="2054675"/>
                <a:gridCol w="753625"/>
                <a:gridCol w="756900"/>
                <a:gridCol w="1063225"/>
              </a:tblGrid>
              <a:tr h="167325">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Risk </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Impact</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Mitigation Strategy</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Date Entered</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Date Closed</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rgbClr val="FFFFFF"/>
                          </a:solidFill>
                          <a:latin typeface="Source Sans Pro"/>
                          <a:ea typeface="Source Sans Pro"/>
                          <a:cs typeface="Source Sans Pro"/>
                          <a:sym typeface="Source Sans Pro"/>
                        </a:rPr>
                        <a:t>Status</a:t>
                      </a:r>
                      <a:endParaRPr b="1" sz="9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solidFill>
                      <a:schemeClr val="accent1"/>
                    </a:solidFill>
                  </a:tcPr>
                </a:tc>
              </a:tr>
              <a:tr h="7915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Onboarding the landing team, building in governance, recruiting and staffing open roles, and building the backlog and roadmap could lead to misaligned expectations across work streams.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Misaligned expectations on deliverables.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0"/>
                            </a:ext>
                          </a:extLst>
                        </a:rPr>
                        <a:t>Communicate frequently and transparently. Align on the definition of done.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Monitoring</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There are a lot of unknowns around the technical aspect of the POC.</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Technical roadblocks could cause delays later in the program.</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Monitoring</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Identify clear PIV process and owner from VA. PIV contractor (Kemi) assistance eliminated approx. July; assistance not available to date.  </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Objectives are unclear and will impact contractor access to VA toolstack, slowing time to performance. </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800">
                          <a:solidFill>
                            <a:srgbClr val="FF0000"/>
                          </a:solidFill>
                          <a:latin typeface="Source Sans Pro"/>
                          <a:ea typeface="Source Sans Pro"/>
                          <a:cs typeface="Source Sans Pro"/>
                          <a:sym typeface="Source Sans Pro"/>
                        </a:rPr>
                        <a:t>11/1/2021</a:t>
                      </a:r>
                      <a:endParaRPr b="1" sz="800">
                        <a:solidFill>
                          <a:srgbClr val="FF0000"/>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800" u="none" cap="none" strike="noStrike">
                        <a:solidFill>
                          <a:srgbClr val="FF0000"/>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US" sz="800">
                          <a:solidFill>
                            <a:srgbClr val="FF0000"/>
                          </a:solidFill>
                          <a:latin typeface="Source Sans Pro"/>
                          <a:ea typeface="Source Sans Pro"/>
                          <a:cs typeface="Source Sans Pro"/>
                          <a:sym typeface="Source Sans Pro"/>
                        </a:rPr>
                        <a:t>NEW</a:t>
                      </a:r>
                      <a:endParaRPr b="1" sz="800" u="none" cap="none" strike="noStrike">
                        <a:solidFill>
                          <a:srgbClr val="FF0000"/>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72800">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53" name="Shape 753"/>
        <p:cNvGrpSpPr/>
        <p:nvPr/>
      </p:nvGrpSpPr>
      <p:grpSpPr>
        <a:xfrm>
          <a:off x="0" y="0"/>
          <a:ext cx="0" cy="0"/>
          <a:chOff x="0" y="0"/>
          <a:chExt cx="0" cy="0"/>
        </a:xfrm>
      </p:grpSpPr>
      <p:sp>
        <p:nvSpPr>
          <p:cNvPr id="754" name="Google Shape;754;gf1dcce232f_0_40"/>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755" name="Google Shape;755;gf1dcce232f_0_40"/>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756" name="Google Shape;756;gf1dcce232f_0_40"/>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f1dcce232f_0_40"/>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1"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0001AE: Personnel Contractor Manpower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f69b283f39_1_7"/>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000"/>
              <a:buNone/>
            </a:pPr>
            <a:r>
              <a:rPr i="1" lang="en-US"/>
              <a:t>The Contractor shall submit a Quarterly Status Report in accordance with the Base PWS 9.2.1.</a:t>
            </a:r>
            <a:endParaRPr i="1"/>
          </a:p>
        </p:txBody>
      </p:sp>
      <p:sp>
        <p:nvSpPr>
          <p:cNvPr id="763" name="Google Shape;763;gf69b283f39_1_7"/>
          <p:cNvSpPr txBox="1"/>
          <p:nvPr>
            <p:ph type="title"/>
          </p:nvPr>
        </p:nvSpPr>
        <p:spPr>
          <a:xfrm>
            <a:off x="457201" y="514351"/>
            <a:ext cx="4994400" cy="6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800"/>
              <a:buFont typeface="Source Sans Pro"/>
              <a:buNone/>
            </a:pPr>
            <a:r>
              <a:rPr lang="en-US" sz="3000"/>
              <a:t>Contractor’s Progress, Status and Management Report</a:t>
            </a:r>
            <a:endParaRPr sz="3000"/>
          </a:p>
        </p:txBody>
      </p:sp>
      <p:sp>
        <p:nvSpPr>
          <p:cNvPr id="764" name="Google Shape;764;gf69b283f39_1_7"/>
          <p:cNvSpPr txBox="1"/>
          <p:nvPr>
            <p:ph idx="1" type="body"/>
          </p:nvPr>
        </p:nvSpPr>
        <p:spPr>
          <a:xfrm>
            <a:off x="457200" y="1974825"/>
            <a:ext cx="4994400" cy="28068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20000"/>
              </a:lnSpc>
              <a:spcBef>
                <a:spcPts val="600"/>
              </a:spcBef>
              <a:spcAft>
                <a:spcPts val="0"/>
              </a:spcAft>
              <a:buSzPts val="1800"/>
              <a:buChar char="•"/>
            </a:pPr>
            <a:r>
              <a:rPr lang="en-US" sz="1800"/>
              <a:t>Roadmap</a:t>
            </a:r>
            <a:endParaRPr sz="1800"/>
          </a:p>
          <a:p>
            <a:pPr indent="-203200" lvl="0" marL="228600" marR="0" rtl="0" algn="l">
              <a:lnSpc>
                <a:spcPct val="120000"/>
              </a:lnSpc>
              <a:spcBef>
                <a:spcPts val="600"/>
              </a:spcBef>
              <a:spcAft>
                <a:spcPts val="0"/>
              </a:spcAft>
              <a:buSzPts val="1600"/>
              <a:buChar char="•"/>
            </a:pPr>
            <a:r>
              <a:rPr lang="en-US" sz="1800"/>
              <a:t>Scope / Bounds</a:t>
            </a:r>
            <a:endParaRPr sz="1800"/>
          </a:p>
          <a:p>
            <a:pPr indent="-203200" lvl="0" marL="228600" marR="0" rtl="0" algn="l">
              <a:lnSpc>
                <a:spcPct val="120000"/>
              </a:lnSpc>
              <a:spcBef>
                <a:spcPts val="600"/>
              </a:spcBef>
              <a:spcAft>
                <a:spcPts val="0"/>
              </a:spcAft>
              <a:buSzPts val="1600"/>
              <a:buChar char="•"/>
            </a:pPr>
            <a:r>
              <a:rPr lang="en-US" sz="1800"/>
              <a:t>High Level Risks / Mitigation Strategies</a:t>
            </a:r>
            <a:endParaRPr sz="1800"/>
          </a:p>
          <a:p>
            <a:pPr indent="-203200" lvl="0" marL="228600" marR="0" rtl="0" algn="l">
              <a:lnSpc>
                <a:spcPct val="120000"/>
              </a:lnSpc>
              <a:spcBef>
                <a:spcPts val="600"/>
              </a:spcBef>
              <a:spcAft>
                <a:spcPts val="0"/>
              </a:spcAft>
              <a:buSzPts val="1600"/>
              <a:buChar char="•"/>
            </a:pPr>
            <a:r>
              <a:rPr lang="en-US" sz="1800"/>
              <a:t>Deliverable Tracker</a:t>
            </a:r>
            <a:endParaRPr sz="1800"/>
          </a:p>
          <a:p>
            <a:pPr indent="-203200" lvl="0" marL="228600" marR="0" rtl="0" algn="l">
              <a:lnSpc>
                <a:spcPct val="120000"/>
              </a:lnSpc>
              <a:spcBef>
                <a:spcPts val="600"/>
              </a:spcBef>
              <a:spcAft>
                <a:spcPts val="0"/>
              </a:spcAft>
              <a:buSzPts val="1600"/>
              <a:buChar char="•"/>
            </a:pPr>
            <a:r>
              <a:rPr lang="en-US" sz="1800"/>
              <a:t>Sprint Approval Process</a:t>
            </a:r>
            <a:endParaRPr sz="1800"/>
          </a:p>
          <a:p>
            <a:pPr indent="-203200" lvl="0" marL="228600" marR="0" rtl="0" algn="l">
              <a:lnSpc>
                <a:spcPct val="120000"/>
              </a:lnSpc>
              <a:spcBef>
                <a:spcPts val="600"/>
              </a:spcBef>
              <a:spcAft>
                <a:spcPts val="0"/>
              </a:spcAft>
              <a:buSzPts val="1600"/>
              <a:buChar char="•"/>
            </a:pPr>
            <a:r>
              <a:rPr lang="en-US" sz="1800"/>
              <a:t>Sprint Approval Tracker</a:t>
            </a:r>
            <a:endParaRPr sz="1800"/>
          </a:p>
        </p:txBody>
      </p:sp>
      <p:sp>
        <p:nvSpPr>
          <p:cNvPr id="765" name="Google Shape;765;gf69b283f39_1_7"/>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f69b283f39_1_6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Project Team Charter</a:t>
            </a:r>
            <a:endParaRPr sz="3200"/>
          </a:p>
        </p:txBody>
      </p:sp>
      <p:sp>
        <p:nvSpPr>
          <p:cNvPr id="771" name="Google Shape;771;gf69b283f39_1_6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cxnSp>
        <p:nvCxnSpPr>
          <p:cNvPr id="776" name="Google Shape;776;gf69b283f39_4_113"/>
          <p:cNvCxnSpPr>
            <a:stCxn id="777" idx="4"/>
          </p:cNvCxnSpPr>
          <p:nvPr/>
        </p:nvCxnSpPr>
        <p:spPr>
          <a:xfrm>
            <a:off x="3534100" y="1539600"/>
            <a:ext cx="2700" cy="3429600"/>
          </a:xfrm>
          <a:prstGeom prst="straightConnector1">
            <a:avLst/>
          </a:prstGeom>
          <a:noFill/>
          <a:ln cap="flat" cmpd="sng" w="19050">
            <a:solidFill>
              <a:schemeClr val="dk2"/>
            </a:solidFill>
            <a:prstDash val="solid"/>
            <a:round/>
            <a:headEnd len="sm" w="sm" type="none"/>
            <a:tailEnd len="sm" w="sm" type="none"/>
          </a:ln>
        </p:spPr>
      </p:cxnSp>
      <p:sp>
        <p:nvSpPr>
          <p:cNvPr id="778" name="Google Shape;778;gf69b283f39_4_11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Roadmap and Progress</a:t>
            </a:r>
            <a:endParaRPr sz="3200"/>
          </a:p>
        </p:txBody>
      </p:sp>
      <p:sp>
        <p:nvSpPr>
          <p:cNvPr id="779" name="Google Shape;779;gf69b283f39_4_11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sp>
        <p:nvSpPr>
          <p:cNvPr id="780" name="Google Shape;780;gf69b283f39_4_113"/>
          <p:cNvSpPr txBox="1"/>
          <p:nvPr/>
        </p:nvSpPr>
        <p:spPr>
          <a:xfrm>
            <a:off x="457200" y="1556884"/>
            <a:ext cx="678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PHASE</a:t>
            </a:r>
            <a:endParaRPr b="0" i="0" sz="900" u="none" cap="none" strike="noStrike">
              <a:solidFill>
                <a:schemeClr val="dk2"/>
              </a:solidFill>
              <a:latin typeface="Source Sans Pro"/>
              <a:ea typeface="Source Sans Pro"/>
              <a:cs typeface="Source Sans Pro"/>
              <a:sym typeface="Source Sans Pro"/>
            </a:endParaRPr>
          </a:p>
        </p:txBody>
      </p:sp>
      <p:sp>
        <p:nvSpPr>
          <p:cNvPr id="781" name="Google Shape;781;gf69b283f39_4_113"/>
          <p:cNvSpPr txBox="1"/>
          <p:nvPr/>
        </p:nvSpPr>
        <p:spPr>
          <a:xfrm>
            <a:off x="457200" y="1938059"/>
            <a:ext cx="678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SPRINT</a:t>
            </a:r>
            <a:endParaRPr b="0" i="0" sz="900" u="none" cap="none" strike="noStrike">
              <a:solidFill>
                <a:schemeClr val="dk2"/>
              </a:solidFill>
              <a:latin typeface="Source Sans Pro"/>
              <a:ea typeface="Source Sans Pro"/>
              <a:cs typeface="Source Sans Pro"/>
              <a:sym typeface="Source Sans Pro"/>
            </a:endParaRPr>
          </a:p>
        </p:txBody>
      </p:sp>
      <p:sp>
        <p:nvSpPr>
          <p:cNvPr id="782" name="Google Shape;782;gf69b283f39_4_113"/>
          <p:cNvSpPr txBox="1"/>
          <p:nvPr/>
        </p:nvSpPr>
        <p:spPr>
          <a:xfrm>
            <a:off x="1729675" y="1556884"/>
            <a:ext cx="4113600" cy="3231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Source Sans Pro"/>
                <a:ea typeface="Source Sans Pro"/>
                <a:cs typeface="Source Sans Pro"/>
                <a:sym typeface="Source Sans Pro"/>
              </a:rPr>
              <a:t>Planned</a:t>
            </a:r>
            <a:endParaRPr b="0" i="0" sz="900" u="none" cap="none" strike="noStrike">
              <a:solidFill>
                <a:schemeClr val="lt1"/>
              </a:solidFill>
              <a:latin typeface="Source Sans Pro"/>
              <a:ea typeface="Source Sans Pro"/>
              <a:cs typeface="Source Sans Pro"/>
              <a:sym typeface="Source Sans Pro"/>
            </a:endParaRPr>
          </a:p>
        </p:txBody>
      </p:sp>
      <p:sp>
        <p:nvSpPr>
          <p:cNvPr id="783" name="Google Shape;783;gf69b283f39_4_113"/>
          <p:cNvSpPr txBox="1"/>
          <p:nvPr/>
        </p:nvSpPr>
        <p:spPr>
          <a:xfrm>
            <a:off x="1135500" y="1938059"/>
            <a:ext cx="548700" cy="323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0</a:t>
            </a:r>
            <a:endParaRPr b="1" i="0" sz="900" u="none" cap="none" strike="noStrike">
              <a:solidFill>
                <a:schemeClr val="lt1"/>
              </a:solidFill>
              <a:latin typeface="Source Sans Pro"/>
              <a:ea typeface="Source Sans Pro"/>
              <a:cs typeface="Source Sans Pro"/>
              <a:sym typeface="Source Sans Pro"/>
            </a:endParaRPr>
          </a:p>
        </p:txBody>
      </p:sp>
      <p:sp>
        <p:nvSpPr>
          <p:cNvPr id="784" name="Google Shape;784;gf69b283f39_4_113"/>
          <p:cNvSpPr txBox="1"/>
          <p:nvPr/>
        </p:nvSpPr>
        <p:spPr>
          <a:xfrm>
            <a:off x="1729675" y="1938059"/>
            <a:ext cx="548700" cy="323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1</a:t>
            </a:r>
            <a:endParaRPr b="1" i="0" sz="900" u="none" cap="none" strike="noStrike">
              <a:solidFill>
                <a:schemeClr val="lt1"/>
              </a:solidFill>
              <a:latin typeface="Source Sans Pro"/>
              <a:ea typeface="Source Sans Pro"/>
              <a:cs typeface="Source Sans Pro"/>
              <a:sym typeface="Source Sans Pro"/>
            </a:endParaRPr>
          </a:p>
        </p:txBody>
      </p:sp>
      <p:sp>
        <p:nvSpPr>
          <p:cNvPr id="785" name="Google Shape;785;gf69b283f39_4_113"/>
          <p:cNvSpPr txBox="1"/>
          <p:nvPr/>
        </p:nvSpPr>
        <p:spPr>
          <a:xfrm>
            <a:off x="2323850" y="1938059"/>
            <a:ext cx="548700" cy="323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Source Sans Pro"/>
                <a:ea typeface="Source Sans Pro"/>
                <a:cs typeface="Source Sans Pro"/>
                <a:sym typeface="Source Sans Pro"/>
              </a:rPr>
              <a:t>2</a:t>
            </a:r>
            <a:endParaRPr b="1" i="0" sz="900" u="none" cap="none" strike="noStrike">
              <a:solidFill>
                <a:schemeClr val="lt1"/>
              </a:solidFill>
              <a:latin typeface="Source Sans Pro"/>
              <a:ea typeface="Source Sans Pro"/>
              <a:cs typeface="Source Sans Pro"/>
              <a:sym typeface="Source Sans Pro"/>
            </a:endParaRPr>
          </a:p>
        </p:txBody>
      </p:sp>
      <p:sp>
        <p:nvSpPr>
          <p:cNvPr id="786" name="Google Shape;786;gf69b283f39_4_113"/>
          <p:cNvSpPr txBox="1"/>
          <p:nvPr/>
        </p:nvSpPr>
        <p:spPr>
          <a:xfrm>
            <a:off x="2918025"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3</a:t>
            </a:r>
            <a:endParaRPr b="1" i="0" sz="900" u="none" cap="none" strike="noStrike">
              <a:solidFill>
                <a:schemeClr val="lt2"/>
              </a:solidFill>
              <a:latin typeface="Source Sans Pro"/>
              <a:ea typeface="Source Sans Pro"/>
              <a:cs typeface="Source Sans Pro"/>
              <a:sym typeface="Source Sans Pro"/>
            </a:endParaRPr>
          </a:p>
        </p:txBody>
      </p:sp>
      <p:sp>
        <p:nvSpPr>
          <p:cNvPr id="787" name="Google Shape;787;gf69b283f39_4_113"/>
          <p:cNvSpPr txBox="1"/>
          <p:nvPr/>
        </p:nvSpPr>
        <p:spPr>
          <a:xfrm>
            <a:off x="3512200"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4</a:t>
            </a:r>
            <a:endParaRPr b="1" i="0" sz="900" u="none" cap="none" strike="noStrike">
              <a:solidFill>
                <a:schemeClr val="lt2"/>
              </a:solidFill>
              <a:latin typeface="Source Sans Pro"/>
              <a:ea typeface="Source Sans Pro"/>
              <a:cs typeface="Source Sans Pro"/>
              <a:sym typeface="Source Sans Pro"/>
            </a:endParaRPr>
          </a:p>
        </p:txBody>
      </p:sp>
      <p:sp>
        <p:nvSpPr>
          <p:cNvPr id="788" name="Google Shape;788;gf69b283f39_4_113"/>
          <p:cNvSpPr txBox="1"/>
          <p:nvPr/>
        </p:nvSpPr>
        <p:spPr>
          <a:xfrm>
            <a:off x="4106375"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5</a:t>
            </a:r>
            <a:endParaRPr b="1" i="0" sz="900" u="none" cap="none" strike="noStrike">
              <a:solidFill>
                <a:schemeClr val="lt2"/>
              </a:solidFill>
              <a:latin typeface="Source Sans Pro"/>
              <a:ea typeface="Source Sans Pro"/>
              <a:cs typeface="Source Sans Pro"/>
              <a:sym typeface="Source Sans Pro"/>
            </a:endParaRPr>
          </a:p>
        </p:txBody>
      </p:sp>
      <p:sp>
        <p:nvSpPr>
          <p:cNvPr id="789" name="Google Shape;789;gf69b283f39_4_113"/>
          <p:cNvSpPr txBox="1"/>
          <p:nvPr/>
        </p:nvSpPr>
        <p:spPr>
          <a:xfrm>
            <a:off x="4700550"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6</a:t>
            </a:r>
            <a:endParaRPr b="1" i="0" sz="900" u="none" cap="none" strike="noStrike">
              <a:solidFill>
                <a:schemeClr val="lt2"/>
              </a:solidFill>
              <a:latin typeface="Source Sans Pro"/>
              <a:ea typeface="Source Sans Pro"/>
              <a:cs typeface="Source Sans Pro"/>
              <a:sym typeface="Source Sans Pro"/>
            </a:endParaRPr>
          </a:p>
        </p:txBody>
      </p:sp>
      <p:sp>
        <p:nvSpPr>
          <p:cNvPr id="790" name="Google Shape;790;gf69b283f39_4_113"/>
          <p:cNvSpPr txBox="1"/>
          <p:nvPr/>
        </p:nvSpPr>
        <p:spPr>
          <a:xfrm>
            <a:off x="5294725"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7</a:t>
            </a:r>
            <a:endParaRPr b="1" i="0" sz="900" u="none" cap="none" strike="noStrike">
              <a:solidFill>
                <a:schemeClr val="lt2"/>
              </a:solidFill>
              <a:latin typeface="Source Sans Pro"/>
              <a:ea typeface="Source Sans Pro"/>
              <a:cs typeface="Source Sans Pro"/>
              <a:sym typeface="Source Sans Pro"/>
            </a:endParaRPr>
          </a:p>
        </p:txBody>
      </p:sp>
      <p:sp>
        <p:nvSpPr>
          <p:cNvPr id="791" name="Google Shape;791;gf69b283f39_4_113"/>
          <p:cNvSpPr txBox="1"/>
          <p:nvPr/>
        </p:nvSpPr>
        <p:spPr>
          <a:xfrm>
            <a:off x="457200" y="2319234"/>
            <a:ext cx="678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MONTH</a:t>
            </a:r>
            <a:endParaRPr b="0" i="0" sz="900" u="none" cap="none" strike="noStrike">
              <a:solidFill>
                <a:schemeClr val="dk2"/>
              </a:solidFill>
              <a:latin typeface="Source Sans Pro"/>
              <a:ea typeface="Source Sans Pro"/>
              <a:cs typeface="Source Sans Pro"/>
              <a:sym typeface="Source Sans Pro"/>
            </a:endParaRPr>
          </a:p>
        </p:txBody>
      </p:sp>
      <p:sp>
        <p:nvSpPr>
          <p:cNvPr id="792" name="Google Shape;792;gf69b283f39_4_113"/>
          <p:cNvSpPr txBox="1"/>
          <p:nvPr/>
        </p:nvSpPr>
        <p:spPr>
          <a:xfrm>
            <a:off x="1135500" y="2319234"/>
            <a:ext cx="1143000" cy="323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Source Sans Pro"/>
                <a:ea typeface="Source Sans Pro"/>
                <a:cs typeface="Source Sans Pro"/>
                <a:sym typeface="Source Sans Pro"/>
              </a:rPr>
              <a:t>September</a:t>
            </a:r>
            <a:endParaRPr b="0" i="0" sz="900" u="none" cap="none" strike="noStrike">
              <a:solidFill>
                <a:schemeClr val="lt1"/>
              </a:solidFill>
              <a:latin typeface="Source Sans Pro"/>
              <a:ea typeface="Source Sans Pro"/>
              <a:cs typeface="Source Sans Pro"/>
              <a:sym typeface="Source Sans Pro"/>
            </a:endParaRPr>
          </a:p>
        </p:txBody>
      </p:sp>
      <p:sp>
        <p:nvSpPr>
          <p:cNvPr id="793" name="Google Shape;793;gf69b283f39_4_113"/>
          <p:cNvSpPr txBox="1"/>
          <p:nvPr/>
        </p:nvSpPr>
        <p:spPr>
          <a:xfrm>
            <a:off x="2323850" y="2319234"/>
            <a:ext cx="1143000" cy="323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October</a:t>
            </a:r>
            <a:endParaRPr b="0" i="0" sz="900" u="none" cap="none" strike="noStrike">
              <a:solidFill>
                <a:schemeClr val="dk2"/>
              </a:solidFill>
              <a:latin typeface="Source Sans Pro"/>
              <a:ea typeface="Source Sans Pro"/>
              <a:cs typeface="Source Sans Pro"/>
              <a:sym typeface="Source Sans Pro"/>
            </a:endParaRPr>
          </a:p>
        </p:txBody>
      </p:sp>
      <p:sp>
        <p:nvSpPr>
          <p:cNvPr id="794" name="Google Shape;794;gf69b283f39_4_113"/>
          <p:cNvSpPr txBox="1"/>
          <p:nvPr/>
        </p:nvSpPr>
        <p:spPr>
          <a:xfrm>
            <a:off x="3512200" y="2319234"/>
            <a:ext cx="1143000" cy="323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November</a:t>
            </a:r>
            <a:endParaRPr b="0" i="0" sz="900" u="none" cap="none" strike="noStrike">
              <a:solidFill>
                <a:schemeClr val="dk2"/>
              </a:solidFill>
              <a:latin typeface="Source Sans Pro"/>
              <a:ea typeface="Source Sans Pro"/>
              <a:cs typeface="Source Sans Pro"/>
              <a:sym typeface="Source Sans Pro"/>
            </a:endParaRPr>
          </a:p>
        </p:txBody>
      </p:sp>
      <p:sp>
        <p:nvSpPr>
          <p:cNvPr id="795" name="Google Shape;795;gf69b283f39_4_113"/>
          <p:cNvSpPr txBox="1"/>
          <p:nvPr/>
        </p:nvSpPr>
        <p:spPr>
          <a:xfrm>
            <a:off x="4700550" y="2319234"/>
            <a:ext cx="1143000" cy="323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December</a:t>
            </a:r>
            <a:endParaRPr b="0" i="0" sz="900" u="none" cap="none" strike="noStrike">
              <a:solidFill>
                <a:schemeClr val="dk2"/>
              </a:solidFill>
              <a:latin typeface="Source Sans Pro"/>
              <a:ea typeface="Source Sans Pro"/>
              <a:cs typeface="Source Sans Pro"/>
              <a:sym typeface="Source Sans Pro"/>
            </a:endParaRPr>
          </a:p>
        </p:txBody>
      </p:sp>
      <p:sp>
        <p:nvSpPr>
          <p:cNvPr id="796" name="Google Shape;796;gf69b283f39_4_113"/>
          <p:cNvSpPr txBox="1"/>
          <p:nvPr/>
        </p:nvSpPr>
        <p:spPr>
          <a:xfrm>
            <a:off x="5888900" y="1556884"/>
            <a:ext cx="2319600" cy="3231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Source Sans Pro"/>
                <a:ea typeface="Source Sans Pro"/>
                <a:cs typeface="Source Sans Pro"/>
                <a:sym typeface="Source Sans Pro"/>
              </a:rPr>
              <a:t>Intended</a:t>
            </a:r>
            <a:endParaRPr b="0" i="0" sz="900" u="none" cap="none" strike="noStrike">
              <a:solidFill>
                <a:schemeClr val="lt1"/>
              </a:solidFill>
              <a:latin typeface="Source Sans Pro"/>
              <a:ea typeface="Source Sans Pro"/>
              <a:cs typeface="Source Sans Pro"/>
              <a:sym typeface="Source Sans Pro"/>
            </a:endParaRPr>
          </a:p>
        </p:txBody>
      </p:sp>
      <p:sp>
        <p:nvSpPr>
          <p:cNvPr id="797" name="Google Shape;797;gf69b283f39_4_113"/>
          <p:cNvSpPr txBox="1"/>
          <p:nvPr/>
        </p:nvSpPr>
        <p:spPr>
          <a:xfrm>
            <a:off x="5888888"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8</a:t>
            </a:r>
            <a:endParaRPr b="1" i="0" sz="900" u="none" cap="none" strike="noStrike">
              <a:solidFill>
                <a:schemeClr val="lt2"/>
              </a:solidFill>
              <a:latin typeface="Source Sans Pro"/>
              <a:ea typeface="Source Sans Pro"/>
              <a:cs typeface="Source Sans Pro"/>
              <a:sym typeface="Source Sans Pro"/>
            </a:endParaRPr>
          </a:p>
        </p:txBody>
      </p:sp>
      <p:sp>
        <p:nvSpPr>
          <p:cNvPr id="798" name="Google Shape;798;gf69b283f39_4_113"/>
          <p:cNvSpPr txBox="1"/>
          <p:nvPr/>
        </p:nvSpPr>
        <p:spPr>
          <a:xfrm>
            <a:off x="6483063"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9</a:t>
            </a:r>
            <a:endParaRPr b="1" i="0" sz="900" u="none" cap="none" strike="noStrike">
              <a:solidFill>
                <a:schemeClr val="lt2"/>
              </a:solidFill>
              <a:latin typeface="Source Sans Pro"/>
              <a:ea typeface="Source Sans Pro"/>
              <a:cs typeface="Source Sans Pro"/>
              <a:sym typeface="Source Sans Pro"/>
            </a:endParaRPr>
          </a:p>
        </p:txBody>
      </p:sp>
      <p:sp>
        <p:nvSpPr>
          <p:cNvPr id="799" name="Google Shape;799;gf69b283f39_4_113"/>
          <p:cNvSpPr txBox="1"/>
          <p:nvPr/>
        </p:nvSpPr>
        <p:spPr>
          <a:xfrm>
            <a:off x="7077238"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10</a:t>
            </a:r>
            <a:endParaRPr b="1" i="0" sz="900" u="none" cap="none" strike="noStrike">
              <a:solidFill>
                <a:schemeClr val="lt2"/>
              </a:solidFill>
              <a:latin typeface="Source Sans Pro"/>
              <a:ea typeface="Source Sans Pro"/>
              <a:cs typeface="Source Sans Pro"/>
              <a:sym typeface="Source Sans Pro"/>
            </a:endParaRPr>
          </a:p>
        </p:txBody>
      </p:sp>
      <p:sp>
        <p:nvSpPr>
          <p:cNvPr id="800" name="Google Shape;800;gf69b283f39_4_113"/>
          <p:cNvSpPr txBox="1"/>
          <p:nvPr/>
        </p:nvSpPr>
        <p:spPr>
          <a:xfrm>
            <a:off x="7671413" y="1938059"/>
            <a:ext cx="548700" cy="323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lt2"/>
                </a:solidFill>
                <a:latin typeface="Source Sans Pro"/>
                <a:ea typeface="Source Sans Pro"/>
                <a:cs typeface="Source Sans Pro"/>
                <a:sym typeface="Source Sans Pro"/>
              </a:rPr>
              <a:t>11</a:t>
            </a:r>
            <a:endParaRPr b="1" i="0" sz="900" u="none" cap="none" strike="noStrike">
              <a:solidFill>
                <a:schemeClr val="lt2"/>
              </a:solidFill>
              <a:latin typeface="Source Sans Pro"/>
              <a:ea typeface="Source Sans Pro"/>
              <a:cs typeface="Source Sans Pro"/>
              <a:sym typeface="Source Sans Pro"/>
            </a:endParaRPr>
          </a:p>
        </p:txBody>
      </p:sp>
      <p:sp>
        <p:nvSpPr>
          <p:cNvPr id="801" name="Google Shape;801;gf69b283f39_4_113"/>
          <p:cNvSpPr txBox="1"/>
          <p:nvPr/>
        </p:nvSpPr>
        <p:spPr>
          <a:xfrm>
            <a:off x="5888900" y="2319234"/>
            <a:ext cx="1143000" cy="323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January</a:t>
            </a:r>
            <a:endParaRPr b="0" i="0" sz="900" u="none" cap="none" strike="noStrike">
              <a:solidFill>
                <a:schemeClr val="dk2"/>
              </a:solidFill>
              <a:latin typeface="Source Sans Pro"/>
              <a:ea typeface="Source Sans Pro"/>
              <a:cs typeface="Source Sans Pro"/>
              <a:sym typeface="Source Sans Pro"/>
            </a:endParaRPr>
          </a:p>
        </p:txBody>
      </p:sp>
      <p:sp>
        <p:nvSpPr>
          <p:cNvPr id="802" name="Google Shape;802;gf69b283f39_4_113"/>
          <p:cNvSpPr txBox="1"/>
          <p:nvPr/>
        </p:nvSpPr>
        <p:spPr>
          <a:xfrm>
            <a:off x="7077250" y="2319234"/>
            <a:ext cx="1143000" cy="3231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February</a:t>
            </a:r>
            <a:endParaRPr b="0" i="0" sz="900" u="none" cap="none" strike="noStrike">
              <a:solidFill>
                <a:schemeClr val="dk2"/>
              </a:solidFill>
              <a:latin typeface="Source Sans Pro"/>
              <a:ea typeface="Source Sans Pro"/>
              <a:cs typeface="Source Sans Pro"/>
              <a:sym typeface="Source Sans Pro"/>
            </a:endParaRPr>
          </a:p>
        </p:txBody>
      </p:sp>
      <p:sp>
        <p:nvSpPr>
          <p:cNvPr id="803" name="Google Shape;803;gf69b283f39_4_113"/>
          <p:cNvSpPr txBox="1"/>
          <p:nvPr/>
        </p:nvSpPr>
        <p:spPr>
          <a:xfrm>
            <a:off x="1135500" y="2715059"/>
            <a:ext cx="1286100" cy="4311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Onboard Landing Team and Kickoff Project</a:t>
            </a:r>
            <a:endParaRPr b="0" i="0" sz="1100" u="none" cap="none" strike="noStrike">
              <a:solidFill>
                <a:schemeClr val="dk2"/>
              </a:solidFill>
              <a:latin typeface="Source Sans Pro"/>
              <a:ea typeface="Source Sans Pro"/>
              <a:cs typeface="Source Sans Pro"/>
              <a:sym typeface="Source Sans Pro"/>
            </a:endParaRPr>
          </a:p>
        </p:txBody>
      </p:sp>
      <p:sp>
        <p:nvSpPr>
          <p:cNvPr id="804" name="Google Shape;804;gf69b283f39_4_113"/>
          <p:cNvSpPr txBox="1"/>
          <p:nvPr/>
        </p:nvSpPr>
        <p:spPr>
          <a:xfrm>
            <a:off x="1135500" y="3201600"/>
            <a:ext cx="2422800" cy="3078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Recruiting, Hiring, and Onboarding</a:t>
            </a:r>
            <a:endParaRPr b="0" i="0" sz="800" u="none" cap="none" strike="noStrike">
              <a:solidFill>
                <a:schemeClr val="dk2"/>
              </a:solidFill>
              <a:latin typeface="Source Sans Pro"/>
              <a:ea typeface="Source Sans Pro"/>
              <a:cs typeface="Source Sans Pro"/>
              <a:sym typeface="Source Sans Pro"/>
            </a:endParaRPr>
          </a:p>
        </p:txBody>
      </p:sp>
      <p:sp>
        <p:nvSpPr>
          <p:cNvPr id="805" name="Google Shape;805;gf69b283f39_4_113"/>
          <p:cNvSpPr txBox="1"/>
          <p:nvPr/>
        </p:nvSpPr>
        <p:spPr>
          <a:xfrm>
            <a:off x="1532450" y="4051384"/>
            <a:ext cx="1143000" cy="5541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Problem Definition, Approach, and Sprint Planning</a:t>
            </a:r>
            <a:endParaRPr b="0" i="0" sz="800" u="none" cap="none" strike="noStrike">
              <a:solidFill>
                <a:schemeClr val="dk2"/>
              </a:solidFill>
              <a:latin typeface="Source Sans Pro"/>
              <a:ea typeface="Source Sans Pro"/>
              <a:cs typeface="Source Sans Pro"/>
              <a:sym typeface="Source Sans Pro"/>
            </a:endParaRPr>
          </a:p>
        </p:txBody>
      </p:sp>
      <p:sp>
        <p:nvSpPr>
          <p:cNvPr id="806" name="Google Shape;806;gf69b283f39_4_113"/>
          <p:cNvSpPr txBox="1"/>
          <p:nvPr/>
        </p:nvSpPr>
        <p:spPr>
          <a:xfrm>
            <a:off x="1135500" y="3564834"/>
            <a:ext cx="1539900" cy="4311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Deep Dive into Research, Discovery and POC </a:t>
            </a:r>
            <a:endParaRPr b="0" i="0" sz="800" u="none" cap="none" strike="noStrike">
              <a:solidFill>
                <a:schemeClr val="dk2"/>
              </a:solidFill>
              <a:latin typeface="Source Sans Pro"/>
              <a:ea typeface="Source Sans Pro"/>
              <a:cs typeface="Source Sans Pro"/>
              <a:sym typeface="Source Sans Pro"/>
            </a:endParaRPr>
          </a:p>
        </p:txBody>
      </p:sp>
      <p:sp>
        <p:nvSpPr>
          <p:cNvPr id="807" name="Google Shape;807;gf69b283f39_4_113"/>
          <p:cNvSpPr txBox="1"/>
          <p:nvPr/>
        </p:nvSpPr>
        <p:spPr>
          <a:xfrm>
            <a:off x="2737050" y="4297684"/>
            <a:ext cx="3106500" cy="3078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Proof of Concept Design and Test</a:t>
            </a:r>
            <a:endParaRPr b="0" i="0" sz="800" u="none" cap="none" strike="noStrike">
              <a:solidFill>
                <a:schemeClr val="dk2"/>
              </a:solidFill>
              <a:latin typeface="Source Sans Pro"/>
              <a:ea typeface="Source Sans Pro"/>
              <a:cs typeface="Source Sans Pro"/>
              <a:sym typeface="Source Sans Pro"/>
            </a:endParaRPr>
          </a:p>
        </p:txBody>
      </p:sp>
      <p:sp>
        <p:nvSpPr>
          <p:cNvPr id="808" name="Google Shape;808;gf69b283f39_4_113"/>
          <p:cNvSpPr txBox="1"/>
          <p:nvPr/>
        </p:nvSpPr>
        <p:spPr>
          <a:xfrm>
            <a:off x="2737050" y="3882959"/>
            <a:ext cx="3106500" cy="307800"/>
          </a:xfrm>
          <a:prstGeom prst="rect">
            <a:avLst/>
          </a:prstGeom>
          <a:solidFill>
            <a:schemeClr val="lt1"/>
          </a:solidFill>
          <a:ln cap="flat" cmpd="sng" w="9525">
            <a:solidFill>
              <a:srgbClr val="2E616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800"/>
              <a:buFont typeface="Arial"/>
              <a:buNone/>
            </a:pPr>
            <a:r>
              <a:rPr b="0" i="0" lang="en-US" sz="800" u="none" cap="none" strike="noStrike">
                <a:solidFill>
                  <a:schemeClr val="dk2"/>
                </a:solidFill>
                <a:latin typeface="Source Sans Pro"/>
                <a:ea typeface="Source Sans Pro"/>
                <a:cs typeface="Source Sans Pro"/>
                <a:sym typeface="Source Sans Pro"/>
              </a:rPr>
              <a:t>Workshops and MVP Down Selection</a:t>
            </a:r>
            <a:endParaRPr b="0" i="0" sz="800" u="none" cap="none" strike="noStrike">
              <a:solidFill>
                <a:schemeClr val="dk2"/>
              </a:solidFill>
              <a:latin typeface="Source Sans Pro"/>
              <a:ea typeface="Source Sans Pro"/>
              <a:cs typeface="Source Sans Pro"/>
              <a:sym typeface="Source Sans Pro"/>
            </a:endParaRPr>
          </a:p>
        </p:txBody>
      </p:sp>
      <p:pic>
        <p:nvPicPr>
          <p:cNvPr id="809" name="Google Shape;809;gf69b283f39_4_113"/>
          <p:cNvPicPr preferRelativeResize="0"/>
          <p:nvPr/>
        </p:nvPicPr>
        <p:blipFill rotWithShape="1">
          <a:blip r:embed="rId3">
            <a:alphaModFix/>
          </a:blip>
          <a:srcRect b="0" l="0" r="0" t="0"/>
          <a:stretch/>
        </p:blipFill>
        <p:spPr>
          <a:xfrm>
            <a:off x="6116820" y="3455284"/>
            <a:ext cx="2364948" cy="1163165"/>
          </a:xfrm>
          <a:prstGeom prst="rect">
            <a:avLst/>
          </a:prstGeom>
          <a:noFill/>
          <a:ln>
            <a:noFill/>
          </a:ln>
        </p:spPr>
      </p:pic>
      <p:cxnSp>
        <p:nvCxnSpPr>
          <p:cNvPr id="810" name="Google Shape;810;gf69b283f39_4_113"/>
          <p:cNvCxnSpPr>
            <a:stCxn id="808" idx="3"/>
            <a:endCxn id="809" idx="1"/>
          </p:cNvCxnSpPr>
          <p:nvPr/>
        </p:nvCxnSpPr>
        <p:spPr>
          <a:xfrm>
            <a:off x="5843550" y="4036859"/>
            <a:ext cx="273300" cy="0"/>
          </a:xfrm>
          <a:prstGeom prst="straightConnector1">
            <a:avLst/>
          </a:prstGeom>
          <a:noFill/>
          <a:ln cap="flat" cmpd="sng" w="9525">
            <a:solidFill>
              <a:schemeClr val="dk2"/>
            </a:solidFill>
            <a:prstDash val="solid"/>
            <a:round/>
            <a:headEnd len="sm" w="sm" type="none"/>
            <a:tailEnd len="med" w="med" type="triangle"/>
          </a:ln>
        </p:spPr>
      </p:cxnSp>
      <p:sp>
        <p:nvSpPr>
          <p:cNvPr id="811" name="Google Shape;811;gf69b283f39_4_113"/>
          <p:cNvSpPr txBox="1"/>
          <p:nvPr/>
        </p:nvSpPr>
        <p:spPr>
          <a:xfrm>
            <a:off x="457200" y="2769059"/>
            <a:ext cx="678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2"/>
                </a:solidFill>
                <a:latin typeface="Source Sans Pro"/>
                <a:ea typeface="Source Sans Pro"/>
                <a:cs typeface="Source Sans Pro"/>
                <a:sym typeface="Source Sans Pro"/>
              </a:rPr>
              <a:t>EPIC</a:t>
            </a:r>
            <a:endParaRPr b="0" i="0" sz="900" u="none" cap="none" strike="noStrike">
              <a:solidFill>
                <a:schemeClr val="dk2"/>
              </a:solidFill>
              <a:latin typeface="Source Sans Pro"/>
              <a:ea typeface="Source Sans Pro"/>
              <a:cs typeface="Source Sans Pro"/>
              <a:sym typeface="Source Sans Pro"/>
            </a:endParaRPr>
          </a:p>
        </p:txBody>
      </p:sp>
      <p:sp>
        <p:nvSpPr>
          <p:cNvPr id="812" name="Google Shape;812;gf69b283f39_4_113"/>
          <p:cNvSpPr txBox="1"/>
          <p:nvPr/>
        </p:nvSpPr>
        <p:spPr>
          <a:xfrm>
            <a:off x="6116850" y="3146159"/>
            <a:ext cx="23649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000"/>
              </a:spcAft>
              <a:buClr>
                <a:srgbClr val="000000"/>
              </a:buClr>
              <a:buSzPts val="800"/>
              <a:buFont typeface="Arial"/>
              <a:buNone/>
            </a:pPr>
            <a:r>
              <a:rPr b="1" i="1" lang="en-US" sz="800" u="none" cap="none" strike="noStrike">
                <a:solidFill>
                  <a:schemeClr val="dk2"/>
                </a:solidFill>
                <a:latin typeface="Source Sans Pro"/>
                <a:ea typeface="Source Sans Pro"/>
                <a:cs typeface="Source Sans Pro"/>
                <a:sym typeface="Source Sans Pro"/>
              </a:rPr>
              <a:t>VFS Apartment Concept</a:t>
            </a:r>
            <a:endParaRPr b="1" i="1" sz="800" u="none" cap="none" strike="noStrike">
              <a:solidFill>
                <a:schemeClr val="dk2"/>
              </a:solidFill>
              <a:latin typeface="Source Sans Pro"/>
              <a:ea typeface="Source Sans Pro"/>
              <a:cs typeface="Source Sans Pro"/>
              <a:sym typeface="Source Sans Pro"/>
            </a:endParaRPr>
          </a:p>
        </p:txBody>
      </p:sp>
      <p:sp>
        <p:nvSpPr>
          <p:cNvPr id="777" name="Google Shape;777;gf69b283f39_4_113"/>
          <p:cNvSpPr/>
          <p:nvPr/>
        </p:nvSpPr>
        <p:spPr>
          <a:xfrm>
            <a:off x="3259750" y="1013100"/>
            <a:ext cx="548700" cy="5265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600" u="none" cap="none" strike="noStrike">
                <a:solidFill>
                  <a:schemeClr val="dk2"/>
                </a:solidFill>
                <a:latin typeface="Source Sans Pro"/>
                <a:ea typeface="Source Sans Pro"/>
                <a:cs typeface="Source Sans Pro"/>
                <a:sym typeface="Source Sans Pro"/>
              </a:rPr>
              <a:t>Today</a:t>
            </a:r>
            <a:endParaRPr b="1" i="0" sz="6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f1dcce232f_0_7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818" name="Google Shape;818;gf1dcce232f_0_71"/>
          <p:cNvGraphicFramePr/>
          <p:nvPr/>
        </p:nvGraphicFramePr>
        <p:xfrm>
          <a:off x="464063" y="1067542"/>
          <a:ext cx="3000000" cy="3000000"/>
        </p:xfrm>
        <a:graphic>
          <a:graphicData uri="http://schemas.openxmlformats.org/drawingml/2006/table">
            <a:tbl>
              <a:tblPr>
                <a:noFill/>
                <a:tableStyleId>{DA68B292-7F20-4FEF-ACA4-DCA2AE57A7A9}</a:tableStyleId>
              </a:tblPr>
              <a:tblGrid>
                <a:gridCol w="1666725"/>
                <a:gridCol w="1666725"/>
                <a:gridCol w="1666725"/>
                <a:gridCol w="1666725"/>
                <a:gridCol w="1666725"/>
              </a:tblGrid>
              <a:tr h="167625">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Monday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Tuesday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Wednesday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Thursday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Friday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579100">
                <a:tc>
                  <a:txBody>
                    <a:bodyPr/>
                    <a:lstStyle/>
                    <a:p>
                      <a:pPr indent="0" lvl="0" marL="0" marR="0" rtl="0" algn="l">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700" u="none" cap="none" strike="noStrike">
                          <a:solidFill>
                            <a:schemeClr val="dk2"/>
                          </a:solidFill>
                          <a:latin typeface="Source Sans Pro"/>
                          <a:ea typeface="Source Sans Pro"/>
                          <a:cs typeface="Source Sans Pro"/>
                          <a:sym typeface="Source Sans Pro"/>
                        </a:rPr>
                        <a:t>9/2</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9/3</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9/6</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9/7</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9/8</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Sprint 0 Start</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US" sz="700" u="none" cap="none" strike="noStrike">
                          <a:solidFill>
                            <a:schemeClr val="dk2"/>
                          </a:solidFill>
                          <a:latin typeface="Source Sans Pro"/>
                          <a:ea typeface="Source Sans Pro"/>
                          <a:cs typeface="Source Sans Pro"/>
                          <a:sym typeface="Source Sans Pro"/>
                        </a:rPr>
                        <a:t>9/9</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9/10</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5530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9/13</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9/14</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rPr>
                        <a:t>Kickoff Meeting: </a:t>
                      </a:r>
                      <a:r>
                        <a:rPr lang="en-US" sz="800" u="none" cap="none" strike="noStrike">
                          <a:solidFill>
                            <a:schemeClr val="dk2"/>
                          </a:solidFill>
                          <a:latin typeface="Source Sans Pro"/>
                          <a:ea typeface="Source Sans Pro"/>
                          <a:cs typeface="Source Sans Pro"/>
                          <a:sym typeface="Source Sans Pro"/>
                        </a:rPr>
                        <a:t>11am ET</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9/15</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900"/>
                        <a:buFont typeface="Arial"/>
                        <a:buNone/>
                      </a:pPr>
                      <a:r>
                        <a:rPr b="1" lang="en-US" sz="800" u="none" cap="none" strike="noStrike">
                          <a:solidFill>
                            <a:schemeClr val="dk2"/>
                          </a:solidFill>
                          <a:latin typeface="Source Sans Pro"/>
                          <a:ea typeface="Source Sans Pro"/>
                          <a:cs typeface="Source Sans Pro"/>
                          <a:sym typeface="Source Sans Pro"/>
                        </a:rPr>
                        <a:t>Charter Co-Creation Session: TBD</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900"/>
                        <a:buFont typeface="Arial"/>
                        <a:buNone/>
                      </a:pPr>
                      <a:r>
                        <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900"/>
                        <a:buFont typeface="Arial"/>
                        <a:buNone/>
                      </a:pPr>
                      <a:r>
                        <a:t/>
                      </a:r>
                      <a:endParaRPr b="1" sz="9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9/16</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rPr>
                        <a:t>Stand Up: 11am ET</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1"/>
                            </a:ext>
                          </a:extLst>
                        </a:rPr>
                        <a:t>Backlog Grooming: TBD</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9/17</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Stand Up: 11am ET</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9/20</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2"/>
                            </a:ext>
                          </a:extLst>
                        </a:rPr>
                        <a:t>Stakeholder Discussion: </a:t>
                      </a:r>
                      <a:r>
                        <a:rPr b="1" lang="en-US" sz="800" u="none" cap="none" strike="noStrike">
                          <a:solidFill>
                            <a:schemeClr val="dk2"/>
                          </a:solidFill>
                          <a:latin typeface="Source Sans Pro"/>
                          <a:ea typeface="Source Sans Pro"/>
                          <a:cs typeface="Source Sans Pro"/>
                          <a:sym typeface="Source Sans Pro"/>
                        </a:rPr>
                        <a:t>TBD</a:t>
                      </a:r>
                      <a:endParaRPr b="1"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9/21</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9/22</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rPr>
                        <a:t>Sprint 0 Demo: </a:t>
                      </a:r>
                      <a:r>
                        <a:rPr lang="en-US" sz="800" u="none" cap="none" strike="noStrike">
                          <a:solidFill>
                            <a:schemeClr val="dk2"/>
                          </a:solidFill>
                          <a:latin typeface="Source Sans Pro"/>
                          <a:ea typeface="Source Sans Pro"/>
                          <a:cs typeface="Source Sans Pro"/>
                          <a:sym typeface="Source Sans Pro"/>
                        </a:rPr>
                        <a:t>11am ET</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rPr>
                        <a:t>Sprint 0 Retro: </a:t>
                      </a:r>
                      <a:r>
                        <a:rPr lang="en-US" sz="800" u="none" cap="none" strike="noStrike">
                          <a:solidFill>
                            <a:schemeClr val="dk2"/>
                          </a:solidFill>
                          <a:latin typeface="Source Sans Pro"/>
                          <a:ea typeface="Source Sans Pro"/>
                          <a:cs typeface="Source Sans Pro"/>
                          <a:sym typeface="Source Sans Pro"/>
                        </a:rPr>
                        <a:t>12pm ET</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9/23</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rPr>
                        <a:t>Sprint 1 Kickoff: </a:t>
                      </a:r>
                      <a:r>
                        <a:rPr lang="en-US" sz="800" u="none" cap="none" strike="noStrike">
                          <a:solidFill>
                            <a:schemeClr val="dk2"/>
                          </a:solidFill>
                          <a:latin typeface="Source Sans Pro"/>
                          <a:ea typeface="Source Sans Pro"/>
                          <a:cs typeface="Source Sans Pro"/>
                          <a:sym typeface="Source Sans Pro"/>
                        </a:rPr>
                        <a:t>11am ET</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9/24</a:t>
                      </a:r>
                      <a:endParaRPr sz="7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9/27</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9/28</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9/29</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u="none" cap="none" strike="noStrike">
                          <a:solidFill>
                            <a:schemeClr val="dk2"/>
                          </a:solidFill>
                          <a:latin typeface="Source Sans Pro"/>
                          <a:ea typeface="Source Sans Pro"/>
                          <a:cs typeface="Source Sans Pro"/>
                          <a:sym typeface="Source Sans Pro"/>
                        </a:rPr>
                        <a:t>9/30</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rPr b="1" lang="en-US" sz="800" u="none" cap="none" strike="noStrike">
                          <a:solidFill>
                            <a:schemeClr val="dk2"/>
                          </a:solidFill>
                          <a:latin typeface="Source Sans Pro"/>
                          <a:ea typeface="Source Sans Pro"/>
                          <a:cs typeface="Source Sans Pro"/>
                          <a:sym typeface="Source Sans Pro"/>
                        </a:rPr>
                        <a:t>Monthly SteerCo: TBD</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b="1" lang="en-US" sz="800" u="none" cap="none" strike="noStrike">
                          <a:solidFill>
                            <a:schemeClr val="dk2"/>
                          </a:solidFill>
                          <a:latin typeface="Source Sans Pro"/>
                          <a:ea typeface="Source Sans Pro"/>
                          <a:cs typeface="Source Sans Pro"/>
                          <a:sym typeface="Source Sans Pro"/>
                        </a:rPr>
                        <a:t>Backlog Grooming: TBD</a:t>
                      </a:r>
                      <a:endParaRPr b="1"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2 Planning: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Arial"/>
                        <a:buNone/>
                      </a:pPr>
                      <a:r>
                        <a:t/>
                      </a:r>
                      <a:endParaRPr b="1" sz="8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819" name="Google Shape;819;gf1dcce232f_0_71"/>
          <p:cNvSpPr/>
          <p:nvPr/>
        </p:nvSpPr>
        <p:spPr>
          <a:xfrm>
            <a:off x="3881925" y="2286000"/>
            <a:ext cx="49161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0</a:t>
            </a:r>
            <a:endParaRPr b="1" i="1" sz="600" u="none" cap="none" strike="noStrike">
              <a:solidFill>
                <a:schemeClr val="lt1"/>
              </a:solidFill>
              <a:latin typeface="Century Gothic"/>
              <a:ea typeface="Century Gothic"/>
              <a:cs typeface="Century Gothic"/>
              <a:sym typeface="Century Gothic"/>
            </a:endParaRPr>
          </a:p>
        </p:txBody>
      </p:sp>
      <p:sp>
        <p:nvSpPr>
          <p:cNvPr id="820" name="Google Shape;820;gf1dcce232f_0_71"/>
          <p:cNvSpPr/>
          <p:nvPr/>
        </p:nvSpPr>
        <p:spPr>
          <a:xfrm>
            <a:off x="464312" y="3062050"/>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0</a:t>
            </a:r>
            <a:endParaRPr b="1" i="1" sz="600" u="none" cap="none" strike="noStrike">
              <a:solidFill>
                <a:schemeClr val="lt1"/>
              </a:solidFill>
              <a:latin typeface="Century Gothic"/>
              <a:ea typeface="Century Gothic"/>
              <a:cs typeface="Century Gothic"/>
              <a:sym typeface="Century Gothic"/>
            </a:endParaRPr>
          </a:p>
        </p:txBody>
      </p:sp>
      <p:sp>
        <p:nvSpPr>
          <p:cNvPr id="821" name="Google Shape;821;gf1dcce232f_0_71"/>
          <p:cNvSpPr/>
          <p:nvPr/>
        </p:nvSpPr>
        <p:spPr>
          <a:xfrm>
            <a:off x="464450" y="3575775"/>
            <a:ext cx="49161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0</a:t>
            </a:r>
            <a:endParaRPr b="1" i="1" sz="600" u="none" cap="none" strike="noStrike">
              <a:solidFill>
                <a:schemeClr val="lt1"/>
              </a:solidFill>
              <a:latin typeface="Century Gothic"/>
              <a:ea typeface="Century Gothic"/>
              <a:cs typeface="Century Gothic"/>
              <a:sym typeface="Century Gothic"/>
            </a:endParaRPr>
          </a:p>
        </p:txBody>
      </p:sp>
      <p:sp>
        <p:nvSpPr>
          <p:cNvPr id="822" name="Google Shape;822;gf1dcce232f_0_71"/>
          <p:cNvSpPr/>
          <p:nvPr/>
        </p:nvSpPr>
        <p:spPr>
          <a:xfrm>
            <a:off x="464299" y="4215835"/>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1</a:t>
            </a:r>
            <a:endParaRPr b="1" i="1" sz="600" u="none" cap="none" strike="noStrike">
              <a:solidFill>
                <a:schemeClr val="lt1"/>
              </a:solidFill>
              <a:latin typeface="Century Gothic"/>
              <a:ea typeface="Century Gothic"/>
              <a:cs typeface="Century Gothic"/>
              <a:sym typeface="Century Gothic"/>
            </a:endParaRPr>
          </a:p>
        </p:txBody>
      </p:sp>
      <p:sp>
        <p:nvSpPr>
          <p:cNvPr id="823" name="Google Shape;823;gf1dcce232f_0_7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Monthly Calendar - September</a:t>
            </a:r>
            <a:endParaRPr sz="3200"/>
          </a:p>
        </p:txBody>
      </p:sp>
      <p:sp>
        <p:nvSpPr>
          <p:cNvPr id="824" name="Google Shape;824;gf1dcce232f_0_71"/>
          <p:cNvSpPr/>
          <p:nvPr/>
        </p:nvSpPr>
        <p:spPr>
          <a:xfrm>
            <a:off x="5553525" y="3575775"/>
            <a:ext cx="32445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1</a:t>
            </a:r>
            <a:endParaRPr b="1" i="1" sz="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f69b283f39_4_27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830" name="Google Shape;830;gf69b283f39_4_277"/>
          <p:cNvGraphicFramePr/>
          <p:nvPr/>
        </p:nvGraphicFramePr>
        <p:xfrm>
          <a:off x="464063" y="1067542"/>
          <a:ext cx="3000000" cy="3000000"/>
        </p:xfrm>
        <a:graphic>
          <a:graphicData uri="http://schemas.openxmlformats.org/drawingml/2006/table">
            <a:tbl>
              <a:tblPr>
                <a:noFill/>
                <a:tableStyleId>{DA68B292-7F20-4FEF-ACA4-DCA2AE57A7A9}</a:tableStyleId>
              </a:tblPr>
              <a:tblGrid>
                <a:gridCol w="1666725"/>
                <a:gridCol w="1666725"/>
                <a:gridCol w="1666725"/>
                <a:gridCol w="1666725"/>
                <a:gridCol w="1666725"/>
              </a:tblGrid>
              <a:tr h="167625">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Monday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Tuesday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Wednesday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Thursday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Friday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10/4</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10/5</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1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1 Retro: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10/6</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2 Kickoff: </a:t>
                      </a:r>
                      <a:r>
                        <a:rPr lang="en-US" sz="800">
                          <a:solidFill>
                            <a:schemeClr val="dk2"/>
                          </a:solidFill>
                          <a:latin typeface="Source Sans Pro"/>
                          <a:ea typeface="Source Sans Pro"/>
                          <a:cs typeface="Source Sans Pro"/>
                          <a:sym typeface="Source Sans Pro"/>
                        </a:rPr>
                        <a:t>10am ET</a:t>
                      </a:r>
                      <a:endParaRPr b="1"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t/>
                      </a:r>
                      <a:endParaRPr b="1" sz="8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10/7</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10/8</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5530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10/11</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10/13</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Backlog Grooming</a:t>
                      </a:r>
                      <a:r>
                        <a:rPr b="1"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2pm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10/14</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3 Planning: </a:t>
                      </a:r>
                      <a:r>
                        <a:rPr lang="en-US" sz="800">
                          <a:solidFill>
                            <a:schemeClr val="dk2"/>
                          </a:solidFill>
                          <a:latin typeface="Source Sans Pro"/>
                          <a:ea typeface="Source Sans Pro"/>
                          <a:cs typeface="Source Sans Pro"/>
                          <a:sym typeface="Source Sans Pro"/>
                        </a:rPr>
                        <a:t>11am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10/15</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10/18</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2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2 Retro: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10/19</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10/20</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3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10/21</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10/25</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10/26</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a:t>
                      </a:r>
                      <a:r>
                        <a:rPr b="1" lang="en-US" sz="8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10/27</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Apartment Working Group: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4pm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10/28</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Planning: </a:t>
                      </a:r>
                      <a:r>
                        <a:rPr lang="en-US" sz="800">
                          <a:solidFill>
                            <a:schemeClr val="dk2"/>
                          </a:solidFill>
                          <a:latin typeface="Source Sans Pro"/>
                          <a:ea typeface="Source Sans Pro"/>
                          <a:cs typeface="Source Sans Pro"/>
                          <a:sym typeface="Source Sans Pro"/>
                        </a:rPr>
                        <a:t>11am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10/29</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831" name="Google Shape;831;gf69b283f39_4_277"/>
          <p:cNvSpPr/>
          <p:nvPr/>
        </p:nvSpPr>
        <p:spPr>
          <a:xfrm>
            <a:off x="464312" y="2348468"/>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2</a:t>
            </a:r>
            <a:endParaRPr b="1" i="1" sz="600" u="none" cap="none" strike="noStrike">
              <a:solidFill>
                <a:schemeClr val="lt1"/>
              </a:solidFill>
              <a:latin typeface="Century Gothic"/>
              <a:ea typeface="Century Gothic"/>
              <a:cs typeface="Century Gothic"/>
              <a:sym typeface="Century Gothic"/>
            </a:endParaRPr>
          </a:p>
        </p:txBody>
      </p:sp>
      <p:sp>
        <p:nvSpPr>
          <p:cNvPr id="832" name="Google Shape;832;gf69b283f39_4_277"/>
          <p:cNvSpPr/>
          <p:nvPr/>
        </p:nvSpPr>
        <p:spPr>
          <a:xfrm>
            <a:off x="464450" y="2993849"/>
            <a:ext cx="50004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2</a:t>
            </a:r>
            <a:endParaRPr b="1" i="1" sz="600" u="none" cap="none" strike="noStrike">
              <a:solidFill>
                <a:schemeClr val="lt1"/>
              </a:solidFill>
              <a:latin typeface="Century Gothic"/>
              <a:ea typeface="Century Gothic"/>
              <a:cs typeface="Century Gothic"/>
              <a:sym typeface="Century Gothic"/>
            </a:endParaRPr>
          </a:p>
        </p:txBody>
      </p:sp>
      <p:sp>
        <p:nvSpPr>
          <p:cNvPr id="833" name="Google Shape;833;gf69b283f39_4_277"/>
          <p:cNvSpPr/>
          <p:nvPr/>
        </p:nvSpPr>
        <p:spPr>
          <a:xfrm>
            <a:off x="464450" y="1695825"/>
            <a:ext cx="48885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1</a:t>
            </a:r>
            <a:endParaRPr b="1" i="1" sz="600" u="none" cap="none" strike="noStrike">
              <a:solidFill>
                <a:schemeClr val="lt1"/>
              </a:solidFill>
              <a:latin typeface="Century Gothic"/>
              <a:ea typeface="Century Gothic"/>
              <a:cs typeface="Century Gothic"/>
              <a:sym typeface="Century Gothic"/>
            </a:endParaRPr>
          </a:p>
        </p:txBody>
      </p:sp>
      <p:sp>
        <p:nvSpPr>
          <p:cNvPr id="834" name="Google Shape;834;gf69b283f39_4_27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Monthly Calendar - October</a:t>
            </a:r>
            <a:endParaRPr sz="3200"/>
          </a:p>
        </p:txBody>
      </p:sp>
      <p:sp>
        <p:nvSpPr>
          <p:cNvPr id="835" name="Google Shape;835;gf69b283f39_4_277"/>
          <p:cNvSpPr/>
          <p:nvPr/>
        </p:nvSpPr>
        <p:spPr>
          <a:xfrm>
            <a:off x="5608875" y="1695825"/>
            <a:ext cx="31890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2</a:t>
            </a:r>
            <a:endParaRPr b="1" i="1" sz="600" u="none" cap="none" strike="noStrike">
              <a:solidFill>
                <a:schemeClr val="lt1"/>
              </a:solidFill>
              <a:latin typeface="Century Gothic"/>
              <a:ea typeface="Century Gothic"/>
              <a:cs typeface="Century Gothic"/>
              <a:sym typeface="Century Gothic"/>
            </a:endParaRPr>
          </a:p>
        </p:txBody>
      </p:sp>
      <p:sp>
        <p:nvSpPr>
          <p:cNvPr id="836" name="Google Shape;836;gf69b283f39_4_277"/>
          <p:cNvSpPr/>
          <p:nvPr/>
        </p:nvSpPr>
        <p:spPr>
          <a:xfrm>
            <a:off x="5608875" y="3001125"/>
            <a:ext cx="31890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3</a:t>
            </a:r>
            <a:endParaRPr b="1" i="1" sz="600" u="none" cap="none" strike="noStrike">
              <a:solidFill>
                <a:schemeClr val="lt1"/>
              </a:solidFill>
              <a:latin typeface="Century Gothic"/>
              <a:ea typeface="Century Gothic"/>
              <a:cs typeface="Century Gothic"/>
              <a:sym typeface="Century Gothic"/>
            </a:endParaRPr>
          </a:p>
        </p:txBody>
      </p:sp>
      <p:sp>
        <p:nvSpPr>
          <p:cNvPr id="837" name="Google Shape;837;gf69b283f39_4_277"/>
          <p:cNvSpPr/>
          <p:nvPr/>
        </p:nvSpPr>
        <p:spPr>
          <a:xfrm>
            <a:off x="464312" y="3639218"/>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3</a:t>
            </a:r>
            <a:endParaRPr b="1" i="1" sz="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8" name="Shape 328"/>
        <p:cNvGrpSpPr/>
        <p:nvPr/>
      </p:nvGrpSpPr>
      <p:grpSpPr>
        <a:xfrm>
          <a:off x="0" y="0"/>
          <a:ext cx="0" cy="0"/>
          <a:chOff x="0" y="0"/>
          <a:chExt cx="0" cy="0"/>
        </a:xfrm>
      </p:grpSpPr>
      <p:sp>
        <p:nvSpPr>
          <p:cNvPr id="329" name="Google Shape;329;gf1dcce232f_0_25"/>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330" name="Google Shape;330;gf1dcce232f_0_25"/>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331" name="Google Shape;331;gf1dcce232f_0_25"/>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f1dcce232f_0_25"/>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rPr>
              <a:t>CLIN 0001AA: Delivery Report</a:t>
            </a:r>
            <a:endParaRPr b="1"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0001AE: Personnel Contractor Manpower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f75d7e3267_0_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843" name="Google Shape;843;gf75d7e3267_0_0"/>
          <p:cNvGraphicFramePr/>
          <p:nvPr/>
        </p:nvGraphicFramePr>
        <p:xfrm>
          <a:off x="464063" y="1067542"/>
          <a:ext cx="3000000" cy="3000000"/>
        </p:xfrm>
        <a:graphic>
          <a:graphicData uri="http://schemas.openxmlformats.org/drawingml/2006/table">
            <a:tbl>
              <a:tblPr>
                <a:noFill/>
                <a:tableStyleId>{DA68B292-7F20-4FEF-ACA4-DCA2AE57A7A9}</a:tableStyleId>
              </a:tblPr>
              <a:tblGrid>
                <a:gridCol w="1666725"/>
                <a:gridCol w="1666725"/>
                <a:gridCol w="1666725"/>
                <a:gridCol w="1666725"/>
                <a:gridCol w="1666725"/>
              </a:tblGrid>
              <a:tr h="167625">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Monday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Tuesday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Wednesday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Thursday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800" u="none" cap="none" strike="noStrike">
                          <a:solidFill>
                            <a:schemeClr val="lt1"/>
                          </a:solidFill>
                          <a:latin typeface="Source Sans Pro"/>
                          <a:ea typeface="Source Sans Pro"/>
                          <a:cs typeface="Source Sans Pro"/>
                          <a:sym typeface="Source Sans Pro"/>
                        </a:rPr>
                        <a:t>Friday</a:t>
                      </a:r>
                      <a:endParaRPr b="1" sz="800" u="none" cap="none" strike="noStrike">
                        <a:solidFill>
                          <a:schemeClr val="lt1"/>
                        </a:solidFill>
                        <a:latin typeface="Source Sans Pro"/>
                        <a:ea typeface="Source Sans Pro"/>
                        <a:cs typeface="Source Sans Pro"/>
                        <a:sym typeface="Source Sans Pro"/>
                      </a:endParaRPr>
                    </a:p>
                  </a:txBody>
                  <a:tcPr marT="22850" marB="22850" marR="20575" marL="205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u="none" cap="none" strike="noStrike">
                          <a:solidFill>
                            <a:schemeClr val="dk2"/>
                          </a:solidFill>
                          <a:latin typeface="Source Sans Pro"/>
                          <a:ea typeface="Source Sans Pro"/>
                          <a:cs typeface="Source Sans Pro"/>
                          <a:sym typeface="Source Sans Pro"/>
                        </a:rPr>
                        <a:t>1</a:t>
                      </a:r>
                      <a:r>
                        <a:rPr lang="en-US" sz="700">
                          <a:solidFill>
                            <a:schemeClr val="dk2"/>
                          </a:solidFill>
                          <a:latin typeface="Source Sans Pro"/>
                          <a:ea typeface="Source Sans Pro"/>
                          <a:cs typeface="Source Sans Pro"/>
                          <a:sym typeface="Source Sans Pro"/>
                        </a:rPr>
                        <a:t>1/1</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3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3 Retro: </a:t>
                      </a:r>
                      <a:r>
                        <a:rPr lang="en-US" sz="800">
                          <a:solidFill>
                            <a:schemeClr val="dk2"/>
                          </a:solidFill>
                          <a:latin typeface="Source Sans Pro"/>
                          <a:ea typeface="Source Sans Pro"/>
                          <a:cs typeface="Source Sans Pro"/>
                          <a:sym typeface="Source Sans Pro"/>
                        </a:rPr>
                        <a:t>2pm ET</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Kickoff: </a:t>
                      </a:r>
                      <a:r>
                        <a:rPr lang="en-US" sz="800">
                          <a:solidFill>
                            <a:schemeClr val="dk2"/>
                          </a:solidFill>
                          <a:latin typeface="Source Sans Pro"/>
                          <a:ea typeface="Source Sans Pro"/>
                          <a:cs typeface="Source Sans Pro"/>
                          <a:sym typeface="Source Sans Pro"/>
                        </a:rPr>
                        <a:t>10am ET</a:t>
                      </a:r>
                      <a:endParaRPr b="1" sz="8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t/>
                      </a:r>
                      <a:endParaRPr b="1" sz="8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11/4</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b="1" sz="8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11/5</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5530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11/8</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11/9</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11/10</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Backlog Grooming: </a:t>
                      </a:r>
                      <a:r>
                        <a:rPr lang="en-US" sz="800">
                          <a:solidFill>
                            <a:schemeClr val="dk2"/>
                          </a:solidFill>
                          <a:latin typeface="Source Sans Pro"/>
                          <a:ea typeface="Source Sans Pro"/>
                          <a:cs typeface="Source Sans Pro"/>
                          <a:sym typeface="Source Sans Pro"/>
                        </a:rPr>
                        <a:t>2pm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11/11</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3"/>
                            </a:ext>
                          </a:extLst>
                        </a:rPr>
                        <a:t>Sprint 5 Planning: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4"/>
                            </a:ext>
                          </a:extLst>
                        </a:rPr>
                        <a:t>11am ET</a:t>
                      </a:r>
                      <a:endParaRPr b="1"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11/15</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11/16</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4 Retro: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11/17</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Kickoff: </a:t>
                      </a:r>
                      <a:r>
                        <a:rPr lang="en-US" sz="800">
                          <a:solidFill>
                            <a:schemeClr val="dk2"/>
                          </a:solidFill>
                          <a:latin typeface="Source Sans Pro"/>
                          <a:ea typeface="Source Sans Pro"/>
                          <a:cs typeface="Source Sans Pro"/>
                          <a:sym typeface="Source Sans Pro"/>
                        </a:rPr>
                        <a:t>10am ET</a:t>
                      </a:r>
                      <a:endParaRPr sz="700">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11/18</a:t>
                      </a:r>
                      <a:endParaRPr sz="7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800"/>
                        <a:buFont typeface="Arial"/>
                        <a:buNone/>
                      </a:pPr>
                      <a:r>
                        <a:t/>
                      </a:r>
                      <a:endParaRPr sz="700" u="none" cap="none" strike="noStrike">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11/19</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11/22</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11/23</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5"/>
                            </a:ext>
                          </a:extLst>
                        </a:rPr>
                        <a:t>11/24</a:t>
                      </a:r>
                      <a:endParaRPr sz="7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6"/>
                          </a:ext>
                        </a:extLst>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7"/>
                            </a:ext>
                          </a:extLst>
                        </a:rPr>
                        <a:t>Apartment Working Group: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8"/>
                            </a:ext>
                          </a:extLst>
                        </a:rPr>
                        <a:t>2pm ET</a:t>
                      </a:r>
                      <a:endParaRPr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59"/>
                          </a:ext>
                        </a:extLst>
                      </a:endParaRPr>
                    </a:p>
                    <a:p>
                      <a:pPr indent="0" lvl="0" marL="0" marR="0" rtl="0" algn="ctr">
                        <a:lnSpc>
                          <a:spcPct val="100000"/>
                        </a:lnSpc>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0"/>
                            </a:ext>
                          </a:extLst>
                        </a:rPr>
                        <a:t>Backlog Grooming: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1"/>
                            </a:ext>
                          </a:extLst>
                        </a:rPr>
                        <a:t>4pm ET</a:t>
                      </a:r>
                      <a:endParaRPr b="1"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2"/>
                          </a:ext>
                        </a:extLs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3"/>
                            </a:ext>
                          </a:extLst>
                        </a:rPr>
                        <a:t>11/25</a:t>
                      </a:r>
                      <a:endParaRPr sz="7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4"/>
                          </a:ext>
                        </a:extLst>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5"/>
                            </a:ext>
                          </a:extLst>
                        </a:rPr>
                        <a:t>Sprint 6 Planning: </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6"/>
                            </a:ext>
                          </a:extLst>
                        </a:rPr>
                        <a:t>11am ET</a:t>
                      </a:r>
                      <a:endParaRPr b="1" sz="800">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7"/>
                          </a:ext>
                        </a:extLs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11/26</a:t>
                      </a:r>
                      <a:endParaRPr sz="1400" u="none" cap="none" strike="noStrike"/>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640050">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11/29</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2"/>
                          </a:solidFill>
                          <a:latin typeface="Source Sans Pro"/>
                          <a:ea typeface="Source Sans Pro"/>
                          <a:cs typeface="Source Sans Pro"/>
                          <a:sym typeface="Source Sans Pro"/>
                        </a:rPr>
                        <a:t>11/30</a:t>
                      </a:r>
                      <a:endParaRPr sz="700" u="none" cap="none" strike="noStrike">
                        <a:solidFill>
                          <a:schemeClr val="dk2"/>
                        </a:solidFill>
                        <a:latin typeface="Source Sans Pro"/>
                        <a:ea typeface="Source Sans Pro"/>
                        <a:cs typeface="Source Sans Pro"/>
                        <a:sym typeface="Source Sans Pro"/>
                      </a:endParaRPr>
                    </a:p>
                    <a:p>
                      <a:pPr indent="0" lvl="0" marL="0" rtl="0" algn="ctr">
                        <a:spcBef>
                          <a:spcPts val="0"/>
                        </a:spcBef>
                        <a:spcAft>
                          <a:spcPts val="0"/>
                        </a:spcAft>
                        <a:buClr>
                          <a:srgbClr val="000000"/>
                        </a:buClr>
                        <a:buSzPts val="700"/>
                        <a:buFont typeface="Arial"/>
                        <a:buNone/>
                      </a:pPr>
                      <a:r>
                        <a:rPr b="1" lang="en-US" sz="800">
                          <a:solidFill>
                            <a:schemeClr val="dk2"/>
                          </a:solidFill>
                          <a:latin typeface="Source Sans Pro"/>
                          <a:ea typeface="Source Sans Pro"/>
                          <a:cs typeface="Source Sans Pro"/>
                          <a:sym typeface="Source Sans Pro"/>
                        </a:rPr>
                        <a:t>POC and MVP Check-in: </a:t>
                      </a:r>
                      <a:r>
                        <a:rPr lang="en-US" sz="800">
                          <a:solidFill>
                            <a:schemeClr val="dk2"/>
                          </a:solidFill>
                          <a:latin typeface="Source Sans Pro"/>
                          <a:ea typeface="Source Sans Pro"/>
                          <a:cs typeface="Source Sans Pro"/>
                          <a:sym typeface="Source Sans Pro"/>
                        </a:rPr>
                        <a:t>9am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Demo: </a:t>
                      </a:r>
                      <a:r>
                        <a:rPr lang="en-US" sz="800">
                          <a:solidFill>
                            <a:schemeClr val="dk2"/>
                          </a:solidFill>
                          <a:latin typeface="Source Sans Pro"/>
                          <a:ea typeface="Source Sans Pro"/>
                          <a:cs typeface="Source Sans Pro"/>
                          <a:sym typeface="Source Sans Pro"/>
                        </a:rPr>
                        <a:t>11am ET</a:t>
                      </a:r>
                      <a:endParaRPr sz="800">
                        <a:solidFill>
                          <a:schemeClr val="dk2"/>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800"/>
                        <a:buFont typeface="Arial"/>
                        <a:buNone/>
                      </a:pPr>
                      <a:r>
                        <a:rPr b="1" lang="en-US" sz="800">
                          <a:solidFill>
                            <a:schemeClr val="dk2"/>
                          </a:solidFill>
                          <a:latin typeface="Source Sans Pro"/>
                          <a:ea typeface="Source Sans Pro"/>
                          <a:cs typeface="Source Sans Pro"/>
                          <a:sym typeface="Source Sans Pro"/>
                        </a:rPr>
                        <a:t>Sprint 5 Retro: </a:t>
                      </a:r>
                      <a:r>
                        <a:rPr lang="en-US" sz="800">
                          <a:solidFill>
                            <a:schemeClr val="dk2"/>
                          </a:solidFill>
                          <a:latin typeface="Source Sans Pro"/>
                          <a:ea typeface="Source Sans Pro"/>
                          <a:cs typeface="Source Sans Pro"/>
                          <a:sym typeface="Source Sans Pro"/>
                        </a:rPr>
                        <a:t>12pm ET</a:t>
                      </a:r>
                      <a:endParaRPr sz="7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dk2"/>
                        </a:solidFill>
                        <a:latin typeface="Source Sans Pro"/>
                        <a:ea typeface="Source Sans Pro"/>
                        <a:cs typeface="Source Sans Pro"/>
                        <a:sym typeface="Source Sans Pro"/>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22850" marB="22850" marR="20575" marL="2057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844" name="Google Shape;844;gf75d7e3267_0_0"/>
          <p:cNvSpPr/>
          <p:nvPr/>
        </p:nvSpPr>
        <p:spPr>
          <a:xfrm>
            <a:off x="464312" y="2348468"/>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4</a:t>
            </a:r>
            <a:endParaRPr b="1" i="1" sz="600" u="none" cap="none" strike="noStrike">
              <a:solidFill>
                <a:schemeClr val="lt1"/>
              </a:solidFill>
              <a:latin typeface="Century Gothic"/>
              <a:ea typeface="Century Gothic"/>
              <a:cs typeface="Century Gothic"/>
              <a:sym typeface="Century Gothic"/>
            </a:endParaRPr>
          </a:p>
        </p:txBody>
      </p:sp>
      <p:sp>
        <p:nvSpPr>
          <p:cNvPr id="845" name="Google Shape;845;gf75d7e3267_0_0"/>
          <p:cNvSpPr/>
          <p:nvPr/>
        </p:nvSpPr>
        <p:spPr>
          <a:xfrm>
            <a:off x="464450" y="2993850"/>
            <a:ext cx="33330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4</a:t>
            </a:r>
            <a:endParaRPr b="1" i="1" sz="600" u="none" cap="none" strike="noStrike">
              <a:solidFill>
                <a:schemeClr val="lt1"/>
              </a:solidFill>
              <a:latin typeface="Century Gothic"/>
              <a:ea typeface="Century Gothic"/>
              <a:cs typeface="Century Gothic"/>
              <a:sym typeface="Century Gothic"/>
            </a:endParaRPr>
          </a:p>
        </p:txBody>
      </p:sp>
      <p:sp>
        <p:nvSpPr>
          <p:cNvPr id="846" name="Google Shape;846;gf75d7e3267_0_0"/>
          <p:cNvSpPr/>
          <p:nvPr/>
        </p:nvSpPr>
        <p:spPr>
          <a:xfrm>
            <a:off x="464450" y="1695825"/>
            <a:ext cx="33330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3</a:t>
            </a:r>
            <a:endParaRPr b="1" i="1" sz="600" u="none" cap="none" strike="noStrike">
              <a:solidFill>
                <a:schemeClr val="lt1"/>
              </a:solidFill>
              <a:latin typeface="Century Gothic"/>
              <a:ea typeface="Century Gothic"/>
              <a:cs typeface="Century Gothic"/>
              <a:sym typeface="Century Gothic"/>
            </a:endParaRPr>
          </a:p>
        </p:txBody>
      </p:sp>
      <p:sp>
        <p:nvSpPr>
          <p:cNvPr id="847" name="Google Shape;847;gf75d7e3267_0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Monthly Calendar - November</a:t>
            </a:r>
            <a:endParaRPr sz="3200"/>
          </a:p>
        </p:txBody>
      </p:sp>
      <p:sp>
        <p:nvSpPr>
          <p:cNvPr id="848" name="Google Shape;848;gf75d7e3267_0_0"/>
          <p:cNvSpPr/>
          <p:nvPr/>
        </p:nvSpPr>
        <p:spPr>
          <a:xfrm>
            <a:off x="3838600" y="1695825"/>
            <a:ext cx="49593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4</a:t>
            </a:r>
            <a:endParaRPr b="1" i="1" sz="600" u="none" cap="none" strike="noStrike">
              <a:solidFill>
                <a:schemeClr val="lt1"/>
              </a:solidFill>
              <a:latin typeface="Century Gothic"/>
              <a:ea typeface="Century Gothic"/>
              <a:cs typeface="Century Gothic"/>
              <a:sym typeface="Century Gothic"/>
            </a:endParaRPr>
          </a:p>
        </p:txBody>
      </p:sp>
      <p:sp>
        <p:nvSpPr>
          <p:cNvPr id="849" name="Google Shape;849;gf75d7e3267_0_0"/>
          <p:cNvSpPr/>
          <p:nvPr/>
        </p:nvSpPr>
        <p:spPr>
          <a:xfrm>
            <a:off x="3838575" y="3001125"/>
            <a:ext cx="49593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5</a:t>
            </a:r>
            <a:endParaRPr b="1" i="1" sz="600" u="none" cap="none" strike="noStrike">
              <a:solidFill>
                <a:schemeClr val="lt1"/>
              </a:solidFill>
              <a:latin typeface="Century Gothic"/>
              <a:ea typeface="Century Gothic"/>
              <a:cs typeface="Century Gothic"/>
              <a:sym typeface="Century Gothic"/>
            </a:endParaRPr>
          </a:p>
        </p:txBody>
      </p:sp>
      <p:sp>
        <p:nvSpPr>
          <p:cNvPr id="850" name="Google Shape;850;gf75d7e3267_0_0"/>
          <p:cNvSpPr/>
          <p:nvPr/>
        </p:nvSpPr>
        <p:spPr>
          <a:xfrm>
            <a:off x="464312" y="3639218"/>
            <a:ext cx="83337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5</a:t>
            </a:r>
            <a:endParaRPr b="1" i="1" sz="600" u="none" cap="none" strike="noStrike">
              <a:solidFill>
                <a:schemeClr val="lt1"/>
              </a:solidFill>
              <a:latin typeface="Century Gothic"/>
              <a:ea typeface="Century Gothic"/>
              <a:cs typeface="Century Gothic"/>
              <a:sym typeface="Century Gothic"/>
            </a:endParaRPr>
          </a:p>
        </p:txBody>
      </p:sp>
      <p:sp>
        <p:nvSpPr>
          <p:cNvPr id="851" name="Google Shape;851;gf75d7e3267_0_0"/>
          <p:cNvSpPr/>
          <p:nvPr/>
        </p:nvSpPr>
        <p:spPr>
          <a:xfrm>
            <a:off x="464450" y="4284600"/>
            <a:ext cx="3333000" cy="169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1" lang="en-US" sz="600" u="none" cap="none" strike="noStrike">
                <a:solidFill>
                  <a:schemeClr val="lt1"/>
                </a:solidFill>
                <a:latin typeface="Century Gothic"/>
                <a:ea typeface="Century Gothic"/>
                <a:cs typeface="Century Gothic"/>
                <a:sym typeface="Century Gothic"/>
              </a:rPr>
              <a:t>SPRINT </a:t>
            </a:r>
            <a:r>
              <a:rPr b="1" i="1" lang="en-US" sz="600">
                <a:solidFill>
                  <a:schemeClr val="lt1"/>
                </a:solidFill>
                <a:latin typeface="Century Gothic"/>
                <a:ea typeface="Century Gothic"/>
                <a:cs typeface="Century Gothic"/>
                <a:sym typeface="Century Gothic"/>
              </a:rPr>
              <a:t>5</a:t>
            </a:r>
            <a:endParaRPr b="1" i="1" sz="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55" name="Shape 855"/>
        <p:cNvGrpSpPr/>
        <p:nvPr/>
      </p:nvGrpSpPr>
      <p:grpSpPr>
        <a:xfrm>
          <a:off x="0" y="0"/>
          <a:ext cx="0" cy="0"/>
          <a:chOff x="0" y="0"/>
          <a:chExt cx="0" cy="0"/>
        </a:xfrm>
      </p:grpSpPr>
      <p:sp>
        <p:nvSpPr>
          <p:cNvPr id="856" name="Google Shape;856;gf69b283f39_4_7"/>
          <p:cNvSpPr txBox="1"/>
          <p:nvPr/>
        </p:nvSpPr>
        <p:spPr>
          <a:xfrm>
            <a:off x="458400" y="756575"/>
            <a:ext cx="3655200" cy="370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US" sz="3000" u="none" cap="none" strike="noStrike">
                <a:solidFill>
                  <a:srgbClr val="FFFFFF"/>
                </a:solidFill>
                <a:latin typeface="Source Sans Pro"/>
                <a:ea typeface="Source Sans Pro"/>
                <a:cs typeface="Source Sans Pro"/>
                <a:sym typeface="Source Sans Pro"/>
              </a:rPr>
              <a:t>This Project Is About</a:t>
            </a:r>
            <a:endParaRPr b="1" i="0" sz="3000" u="none" cap="none" strike="noStrike">
              <a:solidFill>
                <a:srgbClr val="FFFFFF"/>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Reducing websites and interfaces </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Pursuing the vision</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Learning from a Proof of Concept and making iterative progress towards shipping product</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Working in the open with a deep bench of OCTO Digital Engineering Crews</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Collaborating and breaking down silos across the complex stakeholder landscape through collaboration and co-creation</a:t>
            </a:r>
            <a:endParaRPr b="0" i="0" sz="1200" u="none" cap="none" strike="noStrike">
              <a:solidFill>
                <a:schemeClr val="lt1"/>
              </a:solidFill>
              <a:latin typeface="Source Sans Pro"/>
              <a:ea typeface="Source Sans Pro"/>
              <a:cs typeface="Source Sans Pro"/>
              <a:sym typeface="Source Sans Pro"/>
            </a:endParaRPr>
          </a:p>
          <a:p>
            <a:pPr indent="0" lvl="0" marL="0" marR="0" rtl="0" algn="l">
              <a:lnSpc>
                <a:spcPct val="115000"/>
              </a:lnSpc>
              <a:spcBef>
                <a:spcPts val="1000"/>
              </a:spcBef>
              <a:spcAft>
                <a:spcPts val="1000"/>
              </a:spcAft>
              <a:buClr>
                <a:srgbClr val="000000"/>
              </a:buClr>
              <a:buSzPts val="1200"/>
              <a:buFont typeface="Arial"/>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857" name="Google Shape;857;gf69b283f39_4_7"/>
          <p:cNvSpPr txBox="1"/>
          <p:nvPr/>
        </p:nvSpPr>
        <p:spPr>
          <a:xfrm>
            <a:off x="5030400" y="756575"/>
            <a:ext cx="3655200" cy="384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US" sz="3000" u="none" cap="none" strike="noStrike">
                <a:solidFill>
                  <a:schemeClr val="lt1"/>
                </a:solidFill>
                <a:latin typeface="Source Sans Pro"/>
                <a:ea typeface="Source Sans Pro"/>
                <a:cs typeface="Source Sans Pro"/>
                <a:sym typeface="Source Sans Pro"/>
              </a:rPr>
              <a:t>...Is Not About</a:t>
            </a:r>
            <a:endParaRPr b="1" i="0" sz="3000" u="none" cap="none" strike="noStrike">
              <a:solidFill>
                <a:srgbClr val="FFFFFF"/>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Adding to the complexity</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Searching for a pain point</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Starting with more research</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Catering to a single Champion</a:t>
            </a:r>
            <a:endParaRPr b="0" i="0" sz="1200" u="none" cap="none" strike="noStrike">
              <a:solidFill>
                <a:schemeClr val="lt1"/>
              </a:solidFill>
              <a:latin typeface="Source Sans Pro"/>
              <a:ea typeface="Source Sans Pro"/>
              <a:cs typeface="Source Sans Pro"/>
              <a:sym typeface="Source Sans Pro"/>
            </a:endParaRPr>
          </a:p>
          <a:p>
            <a:pPr indent="-304800" lvl="0" marL="457200" marR="0" rtl="0" algn="l">
              <a:lnSpc>
                <a:spcPct val="115000"/>
              </a:lnSpc>
              <a:spcBef>
                <a:spcPts val="1000"/>
              </a:spcBef>
              <a:spcAft>
                <a:spcPts val="0"/>
              </a:spcAft>
              <a:buClr>
                <a:schemeClr val="lt1"/>
              </a:buClr>
              <a:buSzPts val="1200"/>
              <a:buFont typeface="Source Sans Pro"/>
              <a:buChar char="●"/>
            </a:pPr>
            <a:r>
              <a:rPr b="0" i="0" lang="en-US" sz="1200" u="none" cap="none" strike="noStrike">
                <a:solidFill>
                  <a:schemeClr val="lt1"/>
                </a:solidFill>
                <a:latin typeface="Source Sans Pro"/>
                <a:ea typeface="Source Sans Pro"/>
                <a:cs typeface="Source Sans Pro"/>
                <a:sym typeface="Source Sans Pro"/>
              </a:rPr>
              <a:t>Working in isolation with blinders on</a:t>
            </a:r>
            <a:endParaRPr b="0" i="0" sz="1200" u="none" cap="none" strike="noStrike">
              <a:solidFill>
                <a:schemeClr val="lt1"/>
              </a:solidFill>
              <a:latin typeface="Source Sans Pro"/>
              <a:ea typeface="Source Sans Pro"/>
              <a:cs typeface="Source Sans Pro"/>
              <a:sym typeface="Source Sans Pro"/>
            </a:endParaRPr>
          </a:p>
          <a:p>
            <a:pPr indent="0" lvl="0" marL="0" marR="0" rtl="0" algn="l">
              <a:lnSpc>
                <a:spcPct val="115000"/>
              </a:lnSpc>
              <a:spcBef>
                <a:spcPts val="1000"/>
              </a:spcBef>
              <a:spcAft>
                <a:spcPts val="1000"/>
              </a:spcAft>
              <a:buClr>
                <a:srgbClr val="000000"/>
              </a:buClr>
              <a:buSzPts val="1200"/>
              <a:buFont typeface="Arial"/>
              <a:buNone/>
            </a:pPr>
            <a:r>
              <a:t/>
            </a:r>
            <a:endParaRPr b="0" i="0" sz="1200" u="none" cap="none" strike="noStrike">
              <a:solidFill>
                <a:schemeClr val="lt1"/>
              </a:solidFill>
              <a:latin typeface="Source Sans Pro"/>
              <a:ea typeface="Source Sans Pro"/>
              <a:cs typeface="Source Sans Pro"/>
              <a:sym typeface="Source Sans Pro"/>
            </a:endParaRPr>
          </a:p>
        </p:txBody>
      </p:sp>
      <p:cxnSp>
        <p:nvCxnSpPr>
          <p:cNvPr id="858" name="Google Shape;858;gf69b283f39_4_7"/>
          <p:cNvCxnSpPr/>
          <p:nvPr/>
        </p:nvCxnSpPr>
        <p:spPr>
          <a:xfrm rot="10800000">
            <a:off x="4572000" y="11975"/>
            <a:ext cx="0" cy="5060100"/>
          </a:xfrm>
          <a:prstGeom prst="straightConnector1">
            <a:avLst/>
          </a:prstGeom>
          <a:noFill/>
          <a:ln cap="flat" cmpd="sng" w="28575">
            <a:solidFill>
              <a:srgbClr val="FFFFFF"/>
            </a:solidFill>
            <a:prstDash val="dot"/>
            <a:round/>
            <a:headEnd len="sm" w="sm" type="none"/>
            <a:tailEnd len="sm" w="sm" type="none"/>
          </a:ln>
        </p:spPr>
      </p:cxnSp>
      <p:sp>
        <p:nvSpPr>
          <p:cNvPr id="859" name="Google Shape;859;gf69b283f39_4_7"/>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solidFill>
                  <a:schemeClr val="lt1"/>
                </a:solidFill>
              </a:rPr>
              <a:t>CLIN 0001AC</a:t>
            </a:r>
            <a:endParaRPr>
              <a:solidFill>
                <a:schemeClr val="lt1"/>
              </a:solidFill>
            </a:endParaRPr>
          </a:p>
          <a:p>
            <a:pPr indent="0" lvl="0" marL="0" rtl="0" algn="l">
              <a:lnSpc>
                <a:spcPct val="120000"/>
              </a:lnSpc>
              <a:spcBef>
                <a:spcPts val="0"/>
              </a:spcBef>
              <a:spcAft>
                <a:spcPts val="0"/>
              </a:spcAft>
              <a:buClr>
                <a:srgbClr val="000000"/>
              </a:buClr>
              <a:buSzPts val="1200"/>
              <a:buNone/>
            </a:pPr>
            <a:r>
              <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aphicFrame>
        <p:nvGraphicFramePr>
          <p:cNvPr id="864" name="Google Shape;864;gf69b283f39_4_59"/>
          <p:cNvGraphicFramePr/>
          <p:nvPr/>
        </p:nvGraphicFramePr>
        <p:xfrm>
          <a:off x="6046724" y="2346300"/>
          <a:ext cx="3000000" cy="3000000"/>
        </p:xfrm>
        <a:graphic>
          <a:graphicData uri="http://schemas.openxmlformats.org/drawingml/2006/table">
            <a:tbl>
              <a:tblPr>
                <a:noFill/>
                <a:tableStyleId>{20AA27CE-A7AD-4CBE-B83F-DD0F6333D0FC}</a:tableStyleId>
              </a:tblPr>
              <a:tblGrid>
                <a:gridCol w="1920250"/>
              </a:tblGrid>
              <a:tr h="100000">
                <a:tc>
                  <a:txBody>
                    <a:bodyPr/>
                    <a:lstStyle/>
                    <a:p>
                      <a:pPr indent="0" lvl="0" marL="0" marR="0" rtl="0" algn="ctr">
                        <a:lnSpc>
                          <a:spcPct val="100000"/>
                        </a:lnSpc>
                        <a:spcBef>
                          <a:spcPts val="0"/>
                        </a:spcBef>
                        <a:spcAft>
                          <a:spcPts val="0"/>
                        </a:spcAft>
                        <a:buClr>
                          <a:srgbClr val="FFFFFF"/>
                        </a:buClr>
                        <a:buSzPts val="1100"/>
                        <a:buFont typeface="Arial"/>
                        <a:buNone/>
                      </a:pPr>
                      <a:r>
                        <a:rPr b="1" lang="en-US" sz="800" u="none" cap="none" strike="noStrike">
                          <a:solidFill>
                            <a:srgbClr val="FFFFFF"/>
                          </a:solidFill>
                          <a:latin typeface="Source Sans Pro"/>
                          <a:ea typeface="Source Sans Pro"/>
                          <a:cs typeface="Source Sans Pro"/>
                          <a:sym typeface="Source Sans Pro"/>
                        </a:rPr>
                        <a:t>Extended Team: </a:t>
                      </a:r>
                      <a:r>
                        <a:rPr b="1" lang="en-US" sz="800" u="none" cap="none" strike="noStrike">
                          <a:solidFill>
                            <a:srgbClr val="FFFFFF"/>
                          </a:solidFill>
                          <a:latin typeface="Source Sans Pro"/>
                          <a:ea typeface="Source Sans Pro"/>
                          <a:cs typeface="Source Sans Pro"/>
                          <a:sym typeface="Source Sans Pro"/>
                          <a:extLst>
                            <a:ext uri="http://customooxmlschemas.google.com/">
                              <go:slidesCustomData xmlns:go="http://customooxmlschemas.google.com/" textRoundtripDataId="68"/>
                            </a:ext>
                          </a:extLst>
                        </a:rPr>
                        <a:t>Stakeholders</a:t>
                      </a:r>
                      <a:endParaRPr b="1" sz="800" u="none" cap="none" strike="noStrike">
                        <a:solidFill>
                          <a:srgbClr val="FFFFFF"/>
                        </a:solidFill>
                        <a:latin typeface="Source Sans Pro"/>
                        <a:ea typeface="Source Sans Pro"/>
                        <a:cs typeface="Source Sans Pro"/>
                        <a:sym typeface="Source Sans Pro"/>
                      </a:endParaRPr>
                    </a:p>
                  </a:txBody>
                  <a:tcPr marT="45700" marB="45700" marR="45700" marL="45700">
                    <a:lnL cap="flat" cmpd="sng" w="19050">
                      <a:solidFill>
                        <a:srgbClr val="00B050">
                          <a:alpha val="0"/>
                        </a:srgbClr>
                      </a:solidFill>
                      <a:prstDash val="solid"/>
                      <a:round/>
                      <a:headEnd len="sm" w="sm" type="none"/>
                      <a:tailEnd len="sm" w="sm" type="none"/>
                    </a:lnL>
                    <a:lnR cap="flat" cmpd="sng" w="19050">
                      <a:solidFill>
                        <a:srgbClr val="00B050">
                          <a:alpha val="0"/>
                        </a:srgbClr>
                      </a:solidFill>
                      <a:prstDash val="solid"/>
                      <a:round/>
                      <a:headEnd len="sm" w="sm" type="none"/>
                      <a:tailEnd len="sm" w="sm" type="none"/>
                    </a:lnR>
                    <a:lnT cap="flat" cmpd="sng" w="19050">
                      <a:solidFill>
                        <a:srgbClr val="00B050">
                          <a:alpha val="0"/>
                        </a:srgbClr>
                      </a:solidFill>
                      <a:prstDash val="solid"/>
                      <a:round/>
                      <a:headEnd len="sm" w="sm" type="none"/>
                      <a:tailEnd len="sm" w="sm" type="none"/>
                    </a:lnT>
                    <a:lnB cap="flat" cmpd="sng" w="19050">
                      <a:solidFill>
                        <a:srgbClr val="EFEFEF">
                          <a:alpha val="0"/>
                        </a:srgbClr>
                      </a:solidFill>
                      <a:prstDash val="solid"/>
                      <a:round/>
                      <a:headEnd len="sm" w="sm" type="none"/>
                      <a:tailEnd len="sm" w="sm" type="none"/>
                    </a:lnB>
                    <a:solidFill>
                      <a:schemeClr val="dk1"/>
                    </a:solidFill>
                  </a:tcPr>
                </a:tc>
              </a:tr>
              <a:tr h="1688900">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Various Digital Engineering Crews (refer to Org Chart My HealtheVet for up to date teams)</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alpha val="0"/>
                        </a:srgbClr>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graphicFrame>
        <p:nvGraphicFramePr>
          <p:cNvPr id="865" name="Google Shape;865;gf69b283f39_4_59"/>
          <p:cNvGraphicFramePr/>
          <p:nvPr/>
        </p:nvGraphicFramePr>
        <p:xfrm>
          <a:off x="1564874" y="1112463"/>
          <a:ext cx="3000000" cy="3000000"/>
        </p:xfrm>
        <a:graphic>
          <a:graphicData uri="http://schemas.openxmlformats.org/drawingml/2006/table">
            <a:tbl>
              <a:tblPr>
                <a:noFill/>
                <a:tableStyleId>{20AA27CE-A7AD-4CBE-B83F-DD0F6333D0FC}</a:tableStyleId>
              </a:tblPr>
              <a:tblGrid>
                <a:gridCol w="1920250"/>
              </a:tblGrid>
              <a:tr h="168525">
                <a:tc>
                  <a:txBody>
                    <a:bodyPr/>
                    <a:lstStyle/>
                    <a:p>
                      <a:pPr indent="0" lvl="0" marL="0" marR="0" rtl="0" algn="ctr">
                        <a:lnSpc>
                          <a:spcPct val="100000"/>
                        </a:lnSpc>
                        <a:spcBef>
                          <a:spcPts val="0"/>
                        </a:spcBef>
                        <a:spcAft>
                          <a:spcPts val="0"/>
                        </a:spcAft>
                        <a:buClr>
                          <a:srgbClr val="FFFFFF"/>
                        </a:buClr>
                        <a:buSzPts val="1100"/>
                        <a:buFont typeface="Arial"/>
                        <a:buNone/>
                      </a:pPr>
                      <a:r>
                        <a:rPr b="1" lang="en-US" sz="800" u="none" cap="none" strike="noStrike">
                          <a:solidFill>
                            <a:schemeClr val="lt1"/>
                          </a:solidFill>
                          <a:latin typeface="Source Sans Pro"/>
                          <a:ea typeface="Source Sans Pro"/>
                          <a:cs typeface="Source Sans Pro"/>
                          <a:sym typeface="Source Sans Pro"/>
                        </a:rPr>
                        <a:t>Leadership Team: </a:t>
                      </a:r>
                      <a:r>
                        <a:rPr b="1" lang="en-US" sz="800" u="none" cap="none" strike="noStrike">
                          <a:solidFill>
                            <a:srgbClr val="FFFFFF"/>
                          </a:solidFill>
                          <a:latin typeface="Source Sans Pro"/>
                          <a:ea typeface="Source Sans Pro"/>
                          <a:cs typeface="Source Sans Pro"/>
                          <a:sym typeface="Source Sans Pro"/>
                        </a:rPr>
                        <a:t>OCTO</a:t>
                      </a:r>
                      <a:endParaRPr b="1" sz="800" u="none" cap="none" strike="noStrike">
                        <a:solidFill>
                          <a:srgbClr val="FFFFFF"/>
                        </a:solidFill>
                        <a:latin typeface="Source Sans Pro"/>
                        <a:ea typeface="Source Sans Pro"/>
                        <a:cs typeface="Source Sans Pro"/>
                        <a:sym typeface="Source Sans Pro"/>
                      </a:endParaRPr>
                    </a:p>
                  </a:txBody>
                  <a:tcPr marT="45700" marB="45700" marR="45700" marL="45700">
                    <a:lnL cap="flat" cmpd="sng" w="19050">
                      <a:solidFill>
                        <a:srgbClr val="00B050">
                          <a:alpha val="0"/>
                        </a:srgbClr>
                      </a:solidFill>
                      <a:prstDash val="solid"/>
                      <a:round/>
                      <a:headEnd len="sm" w="sm" type="none"/>
                      <a:tailEnd len="sm" w="sm" type="none"/>
                    </a:lnL>
                    <a:lnR cap="flat" cmpd="sng" w="19050">
                      <a:solidFill>
                        <a:srgbClr val="00B050">
                          <a:alpha val="0"/>
                        </a:srgbClr>
                      </a:solidFill>
                      <a:prstDash val="solid"/>
                      <a:round/>
                      <a:headEnd len="sm" w="sm" type="none"/>
                      <a:tailEnd len="sm" w="sm" type="none"/>
                    </a:lnR>
                    <a:lnT cap="flat" cmpd="sng" w="19050">
                      <a:solidFill>
                        <a:srgbClr val="00B050">
                          <a:alpha val="0"/>
                        </a:srgbClr>
                      </a:solidFill>
                      <a:prstDash val="solid"/>
                      <a:round/>
                      <a:headEnd len="sm" w="sm" type="none"/>
                      <a:tailEnd len="sm" w="sm" type="none"/>
                    </a:lnT>
                    <a:lnB cap="flat" cmpd="sng" w="19050">
                      <a:solidFill>
                        <a:srgbClr val="EFEFEF">
                          <a:alpha val="0"/>
                        </a:srgbClr>
                      </a:solidFill>
                      <a:prstDash val="solid"/>
                      <a:round/>
                      <a:headEnd len="sm" w="sm" type="none"/>
                      <a:tailEnd len="sm" w="sm" type="none"/>
                    </a:lnB>
                    <a:solidFill>
                      <a:schemeClr val="accent1"/>
                    </a:solidFill>
                  </a:tcPr>
                </a:tc>
              </a:tr>
              <a:tr h="697900">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Charles Worthington (CTO)</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Jeff Barnes (DSVA)</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Lauren Alexanderson (Deputy CTO Health Delivery)</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69"/>
                            </a:ext>
                          </a:extLst>
                        </a:rPr>
                        <a:t>Chris Johnston</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alpha val="0"/>
                        </a:srgbClr>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graphicFrame>
        <p:nvGraphicFramePr>
          <p:cNvPr id="866" name="Google Shape;866;gf69b283f39_4_59"/>
          <p:cNvGraphicFramePr/>
          <p:nvPr/>
        </p:nvGraphicFramePr>
        <p:xfrm>
          <a:off x="1142995" y="3904275"/>
          <a:ext cx="3000000" cy="3000000"/>
        </p:xfrm>
        <a:graphic>
          <a:graphicData uri="http://schemas.openxmlformats.org/drawingml/2006/table">
            <a:tbl>
              <a:tblPr>
                <a:noFill/>
                <a:tableStyleId>{20AA27CE-A7AD-4CBE-B83F-DD0F6333D0FC}</a:tableStyleId>
              </a:tblPr>
              <a:tblGrid>
                <a:gridCol w="1650975"/>
                <a:gridCol w="1555625"/>
                <a:gridCol w="1555625"/>
              </a:tblGrid>
              <a:tr h="159625">
                <a:tc gridSpan="3">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Core Team: Delivery Team</a:t>
                      </a:r>
                      <a:endParaRPr b="1" sz="600" u="none" cap="none" strike="noStrike">
                        <a:latin typeface="Source Sans Pro"/>
                        <a:ea typeface="Source Sans Pro"/>
                        <a:cs typeface="Source Sans Pro"/>
                        <a:sym typeface="Source Sans Pro"/>
                      </a:endParaRPr>
                    </a:p>
                  </a:txBody>
                  <a:tcPr marT="45700" marB="45700" marR="45700" marL="45700">
                    <a:lnL cap="flat" cmpd="sng" w="19050">
                      <a:solidFill>
                        <a:srgbClr val="1885AD">
                          <a:alpha val="0"/>
                        </a:srgbClr>
                      </a:solidFill>
                      <a:prstDash val="solid"/>
                      <a:round/>
                      <a:headEnd len="sm" w="sm" type="none"/>
                      <a:tailEnd len="sm" w="sm" type="none"/>
                    </a:lnL>
                    <a:lnR cap="flat" cmpd="sng" w="9525">
                      <a:solidFill>
                        <a:srgbClr val="1885AD">
                          <a:alpha val="0"/>
                        </a:srgbClr>
                      </a:solidFill>
                      <a:prstDash val="solid"/>
                      <a:round/>
                      <a:headEnd len="sm" w="sm" type="none"/>
                      <a:tailEnd len="sm" w="sm" type="none"/>
                    </a:lnR>
                    <a:lnT cap="flat" cmpd="sng" w="9525">
                      <a:solidFill>
                        <a:srgbClr val="1885AD">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chemeClr val="lt2"/>
                    </a:solidFill>
                  </a:tcPr>
                </a:tc>
                <a:tc hMerge="1"/>
                <a:tc hMerge="1"/>
              </a:tr>
              <a:tr h="7106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Lara Siopis (UX Lead)</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Paula Mendoza (Scrum Master)</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Jared Cooke (FE Engineer)</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(Software Engineer Lead)</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(UX Designer)</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(Senior Visual Designer)</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OCTO: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70"/>
                            </a:ext>
                          </a:extLst>
                        </a:rPr>
                        <a:t>Aryeh Jacobsohn</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Emily Mann</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Meg Peters</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OCC: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graphicFrame>
        <p:nvGraphicFramePr>
          <p:cNvPr id="867" name="Google Shape;867;gf69b283f39_4_59"/>
          <p:cNvGraphicFramePr/>
          <p:nvPr/>
        </p:nvGraphicFramePr>
        <p:xfrm>
          <a:off x="1143008" y="3106317"/>
          <a:ext cx="3000000" cy="3000000"/>
        </p:xfrm>
        <a:graphic>
          <a:graphicData uri="http://schemas.openxmlformats.org/drawingml/2006/table">
            <a:tbl>
              <a:tblPr>
                <a:noFill/>
                <a:tableStyleId>{20AA27CE-A7AD-4CBE-B83F-DD0F6333D0FC}</a:tableStyleId>
              </a:tblPr>
              <a:tblGrid>
                <a:gridCol w="1587425"/>
                <a:gridCol w="1587400"/>
                <a:gridCol w="1587425"/>
              </a:tblGrid>
              <a:tr h="108225">
                <a:tc gridSpan="3">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Core Team: Product Leadership</a:t>
                      </a:r>
                      <a:endParaRPr b="1" sz="800" u="none" cap="none" strike="noStrike">
                        <a:solidFill>
                          <a:srgbClr val="FFFFFF"/>
                        </a:solidFill>
                        <a:latin typeface="Source Sans Pro"/>
                        <a:ea typeface="Source Sans Pro"/>
                        <a:cs typeface="Source Sans Pro"/>
                        <a:sym typeface="Source Sans Pro"/>
                      </a:endParaRPr>
                    </a:p>
                  </a:txBody>
                  <a:tcPr marT="45700" marB="45700" marR="45700" marL="45700">
                    <a:lnL cap="flat" cmpd="sng" w="19050">
                      <a:solidFill>
                        <a:srgbClr val="1885AD">
                          <a:alpha val="0"/>
                        </a:srgbClr>
                      </a:solidFill>
                      <a:prstDash val="solid"/>
                      <a:round/>
                      <a:headEnd len="sm" w="sm" type="none"/>
                      <a:tailEnd len="sm" w="sm" type="none"/>
                    </a:lnL>
                    <a:lnR cap="flat" cmpd="sng" w="9525">
                      <a:solidFill>
                        <a:srgbClr val="1885AD">
                          <a:alpha val="0"/>
                        </a:srgbClr>
                      </a:solidFill>
                      <a:prstDash val="solid"/>
                      <a:round/>
                      <a:headEnd len="sm" w="sm" type="none"/>
                      <a:tailEnd len="sm" w="sm" type="none"/>
                    </a:lnR>
                    <a:lnT cap="flat" cmpd="sng" w="9525">
                      <a:solidFill>
                        <a:srgbClr val="1885AD">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chemeClr val="accent3"/>
                    </a:solidFill>
                  </a:tcPr>
                </a:tc>
                <a:tc hMerge="1"/>
                <a:tc hMerge="1"/>
              </a:tr>
              <a:tr h="2090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a:t>
                      </a:r>
                      <a:r>
                        <a:rPr lang="en-US" sz="800" u="none" cap="none" strike="noStrike">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71"/>
                            </a:ext>
                          </a:extLst>
                        </a:rPr>
                        <a:t>(</a:t>
                      </a:r>
                      <a:r>
                        <a:rPr lang="en-US"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72"/>
                            </a:ext>
                          </a:extLst>
                        </a:rPr>
                        <a:t>Tami</a:t>
                      </a:r>
                      <a:r>
                        <a:rPr lang="en-US" sz="800" u="none" cap="none" strike="noStrike">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73"/>
                            </a:ext>
                          </a:extLst>
                        </a:rPr>
                        <a:t>)</a:t>
                      </a:r>
                      <a:endParaRPr sz="800" u="none" cap="none" strike="noStrike">
                        <a:solidFill>
                          <a:srgbClr val="FF0000"/>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OCTO: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(Product Owner)</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OCC: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graphicFrame>
        <p:nvGraphicFramePr>
          <p:cNvPr id="868" name="Google Shape;868;gf69b283f39_4_59"/>
          <p:cNvGraphicFramePr/>
          <p:nvPr/>
        </p:nvGraphicFramePr>
        <p:xfrm>
          <a:off x="1143033" y="2346299"/>
          <a:ext cx="3000000" cy="3000000"/>
        </p:xfrm>
        <a:graphic>
          <a:graphicData uri="http://schemas.openxmlformats.org/drawingml/2006/table">
            <a:tbl>
              <a:tblPr>
                <a:noFill/>
                <a:tableStyleId>{20AA27CE-A7AD-4CBE-B83F-DD0F6333D0FC}</a:tableStyleId>
              </a:tblPr>
              <a:tblGrid>
                <a:gridCol w="1587400"/>
                <a:gridCol w="1587400"/>
                <a:gridCol w="1587400"/>
              </a:tblGrid>
              <a:tr h="116450">
                <a:tc gridSpan="3">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Core Team: Program Management</a:t>
                      </a:r>
                      <a:endParaRPr sz="800" u="none" cap="none" strike="noStrike">
                        <a:latin typeface="Source Sans Pro"/>
                        <a:ea typeface="Source Sans Pro"/>
                        <a:cs typeface="Source Sans Pro"/>
                        <a:sym typeface="Source Sans Pro"/>
                      </a:endParaRPr>
                    </a:p>
                  </a:txBody>
                  <a:tcPr marT="45700" marB="45700" marR="45700" marL="45700">
                    <a:lnL cap="flat" cmpd="sng" w="19050">
                      <a:solidFill>
                        <a:srgbClr val="1885AD">
                          <a:alpha val="0"/>
                        </a:srgbClr>
                      </a:solidFill>
                      <a:prstDash val="solid"/>
                      <a:round/>
                      <a:headEnd len="sm" w="sm" type="none"/>
                      <a:tailEnd len="sm" w="sm" type="none"/>
                    </a:lnL>
                    <a:lnR cap="flat" cmpd="sng" w="9525">
                      <a:solidFill>
                        <a:srgbClr val="1885AD">
                          <a:alpha val="0"/>
                        </a:srgbClr>
                      </a:solidFill>
                      <a:prstDash val="solid"/>
                      <a:round/>
                      <a:headEnd len="sm" w="sm" type="none"/>
                      <a:tailEnd len="sm" w="sm" type="none"/>
                    </a:lnR>
                    <a:lnT cap="flat" cmpd="sng" w="9525">
                      <a:solidFill>
                        <a:srgbClr val="1885AD">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chemeClr val="accent2"/>
                    </a:solidFill>
                  </a:tcPr>
                </a:tc>
                <a:tc hMerge="1"/>
                <a:tc hMerge="1"/>
              </a:tr>
              <a:tr h="22492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MO: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rgbClr val="FF0000"/>
                        </a:buClr>
                        <a:buSzPts val="800"/>
                        <a:buFont typeface="Source Sans Pro"/>
                        <a:buChar char="●"/>
                      </a:pPr>
                      <a:r>
                        <a:rPr lang="en-US" sz="800">
                          <a:solidFill>
                            <a:srgbClr val="FF0000"/>
                          </a:solidFill>
                          <a:latin typeface="Source Sans Pro"/>
                          <a:ea typeface="Source Sans Pro"/>
                          <a:cs typeface="Source Sans Pro"/>
                          <a:sym typeface="Source Sans Pro"/>
                          <a:extLst>
                            <a:ext uri="http://customooxmlschemas.google.com/">
                              <go:slidesCustomData xmlns:go="http://customooxmlschemas.google.com/" textRoundtripDataId="74"/>
                            </a:ext>
                          </a:extLst>
                        </a:rPr>
                        <a:t>Heather Vujovich</a:t>
                      </a:r>
                      <a:endParaRPr sz="800" u="none" cap="none" strike="noStrike">
                        <a:solidFill>
                          <a:srgbClr val="FF0000"/>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OCTO: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dk2"/>
                          </a:solidFill>
                          <a:latin typeface="Source Sans Pro"/>
                          <a:ea typeface="Source Sans Pro"/>
                          <a:cs typeface="Source Sans Pro"/>
                          <a:sym typeface="Source Sans Pro"/>
                        </a:rPr>
                        <a:t>OCC: </a:t>
                      </a:r>
                      <a:endParaRPr b="1"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FFFFFF">
                          <a:alpha val="0"/>
                        </a:srgbClr>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graphicFrame>
        <p:nvGraphicFramePr>
          <p:cNvPr id="869" name="Google Shape;869;gf69b283f39_4_59"/>
          <p:cNvGraphicFramePr/>
          <p:nvPr/>
        </p:nvGraphicFramePr>
        <p:xfrm>
          <a:off x="3611874" y="1112463"/>
          <a:ext cx="3000000" cy="3000000"/>
        </p:xfrm>
        <a:graphic>
          <a:graphicData uri="http://schemas.openxmlformats.org/drawingml/2006/table">
            <a:tbl>
              <a:tblPr>
                <a:noFill/>
                <a:tableStyleId>{20AA27CE-A7AD-4CBE-B83F-DD0F6333D0FC}</a:tableStyleId>
              </a:tblPr>
              <a:tblGrid>
                <a:gridCol w="1920250"/>
              </a:tblGrid>
              <a:tr h="100000">
                <a:tc>
                  <a:txBody>
                    <a:bodyPr/>
                    <a:lstStyle/>
                    <a:p>
                      <a:pPr indent="0" lvl="0" marL="0" marR="0" rtl="0" algn="ctr">
                        <a:lnSpc>
                          <a:spcPct val="100000"/>
                        </a:lnSpc>
                        <a:spcBef>
                          <a:spcPts val="0"/>
                        </a:spcBef>
                        <a:spcAft>
                          <a:spcPts val="0"/>
                        </a:spcAft>
                        <a:buClr>
                          <a:srgbClr val="FFFFFF"/>
                        </a:buClr>
                        <a:buSzPts val="1100"/>
                        <a:buFont typeface="Arial"/>
                        <a:buNone/>
                      </a:pPr>
                      <a:r>
                        <a:rPr b="1" lang="en-US" sz="800" u="none" cap="none" strike="noStrike">
                          <a:solidFill>
                            <a:schemeClr val="lt1"/>
                          </a:solidFill>
                          <a:latin typeface="Source Sans Pro"/>
                          <a:ea typeface="Source Sans Pro"/>
                          <a:cs typeface="Source Sans Pro"/>
                          <a:sym typeface="Source Sans Pro"/>
                        </a:rPr>
                        <a:t>Leadership Team: </a:t>
                      </a:r>
                      <a:r>
                        <a:rPr b="1" lang="en-US" sz="800" u="none" cap="none" strike="noStrike">
                          <a:solidFill>
                            <a:srgbClr val="FFFFFF"/>
                          </a:solidFill>
                          <a:latin typeface="Source Sans Pro"/>
                          <a:ea typeface="Source Sans Pro"/>
                          <a:cs typeface="Source Sans Pro"/>
                          <a:sym typeface="Source Sans Pro"/>
                        </a:rPr>
                        <a:t>OCC</a:t>
                      </a:r>
                      <a:endParaRPr b="1" sz="800" u="none" cap="none" strike="noStrike">
                        <a:solidFill>
                          <a:srgbClr val="FFFFFF"/>
                        </a:solidFill>
                        <a:latin typeface="Source Sans Pro"/>
                        <a:ea typeface="Source Sans Pro"/>
                        <a:cs typeface="Source Sans Pro"/>
                        <a:sym typeface="Source Sans Pro"/>
                      </a:endParaRPr>
                    </a:p>
                  </a:txBody>
                  <a:tcPr marT="45700" marB="45700" marR="45700" marL="45700">
                    <a:lnL cap="flat" cmpd="sng" w="19050">
                      <a:solidFill>
                        <a:srgbClr val="00B050">
                          <a:alpha val="0"/>
                        </a:srgbClr>
                      </a:solidFill>
                      <a:prstDash val="solid"/>
                      <a:round/>
                      <a:headEnd len="sm" w="sm" type="none"/>
                      <a:tailEnd len="sm" w="sm" type="none"/>
                    </a:lnL>
                    <a:lnR cap="flat" cmpd="sng" w="19050">
                      <a:solidFill>
                        <a:srgbClr val="00B050">
                          <a:alpha val="0"/>
                        </a:srgbClr>
                      </a:solidFill>
                      <a:prstDash val="solid"/>
                      <a:round/>
                      <a:headEnd len="sm" w="sm" type="none"/>
                      <a:tailEnd len="sm" w="sm" type="none"/>
                    </a:lnR>
                    <a:lnT cap="flat" cmpd="sng" w="19050">
                      <a:solidFill>
                        <a:srgbClr val="00B050">
                          <a:alpha val="0"/>
                        </a:srgbClr>
                      </a:solidFill>
                      <a:prstDash val="solid"/>
                      <a:round/>
                      <a:headEnd len="sm" w="sm" type="none"/>
                      <a:tailEnd len="sm" w="sm" type="none"/>
                    </a:lnT>
                    <a:lnB cap="flat" cmpd="sng" w="19050">
                      <a:solidFill>
                        <a:srgbClr val="EFEFEF">
                          <a:alpha val="0"/>
                        </a:srgbClr>
                      </a:solidFill>
                      <a:prstDash val="solid"/>
                      <a:round/>
                      <a:headEnd len="sm" w="sm" type="none"/>
                      <a:tailEnd len="sm" w="sm" type="none"/>
                    </a:lnB>
                    <a:solidFill>
                      <a:schemeClr val="accent1"/>
                    </a:solidFill>
                  </a:tcPr>
                </a:tc>
              </a:tr>
              <a:tr h="719100">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Kathy Frisbee (Executive Director, Connected Health)</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(Product Person)</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TBD (Engineer)</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alpha val="0"/>
                        </a:srgbClr>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graphicFrame>
        <p:nvGraphicFramePr>
          <p:cNvPr id="870" name="Google Shape;870;gf69b283f39_4_59"/>
          <p:cNvGraphicFramePr/>
          <p:nvPr/>
        </p:nvGraphicFramePr>
        <p:xfrm>
          <a:off x="5658874" y="1108175"/>
          <a:ext cx="3000000" cy="3000000"/>
        </p:xfrm>
        <a:graphic>
          <a:graphicData uri="http://schemas.openxmlformats.org/drawingml/2006/table">
            <a:tbl>
              <a:tblPr>
                <a:noFill/>
                <a:tableStyleId>{20AA27CE-A7AD-4CBE-B83F-DD0F6333D0FC}</a:tableStyleId>
              </a:tblPr>
              <a:tblGrid>
                <a:gridCol w="1920250"/>
              </a:tblGrid>
              <a:tr h="185450">
                <a:tc>
                  <a:txBody>
                    <a:bodyPr/>
                    <a:lstStyle/>
                    <a:p>
                      <a:pPr indent="0" lvl="0" marL="0" marR="0" rtl="0" algn="ctr">
                        <a:lnSpc>
                          <a:spcPct val="100000"/>
                        </a:lnSpc>
                        <a:spcBef>
                          <a:spcPts val="0"/>
                        </a:spcBef>
                        <a:spcAft>
                          <a:spcPts val="0"/>
                        </a:spcAft>
                        <a:buClr>
                          <a:srgbClr val="FFFFFF"/>
                        </a:buClr>
                        <a:buSzPts val="1100"/>
                        <a:buFont typeface="Arial"/>
                        <a:buNone/>
                      </a:pPr>
                      <a:r>
                        <a:rPr b="1" lang="en-US" sz="800" u="none" cap="none" strike="noStrike">
                          <a:solidFill>
                            <a:schemeClr val="lt1"/>
                          </a:solidFill>
                          <a:latin typeface="Source Sans Pro"/>
                          <a:ea typeface="Source Sans Pro"/>
                          <a:cs typeface="Source Sans Pro"/>
                          <a:sym typeface="Source Sans Pro"/>
                        </a:rPr>
                        <a:t>Leadership Team: </a:t>
                      </a:r>
                      <a:r>
                        <a:rPr b="1" lang="en-US" sz="800" u="none" cap="none" strike="noStrike">
                          <a:solidFill>
                            <a:srgbClr val="FFFFFF"/>
                          </a:solidFill>
                          <a:latin typeface="Source Sans Pro"/>
                          <a:ea typeface="Source Sans Pro"/>
                          <a:cs typeface="Source Sans Pro"/>
                          <a:sym typeface="Source Sans Pro"/>
                        </a:rPr>
                        <a:t>Contracting </a:t>
                      </a:r>
                      <a:endParaRPr b="1" sz="800" u="none" cap="none" strike="noStrike">
                        <a:solidFill>
                          <a:srgbClr val="FFFFFF"/>
                        </a:solidFill>
                        <a:latin typeface="Source Sans Pro"/>
                        <a:ea typeface="Source Sans Pro"/>
                        <a:cs typeface="Source Sans Pro"/>
                        <a:sym typeface="Source Sans Pro"/>
                      </a:endParaRPr>
                    </a:p>
                  </a:txBody>
                  <a:tcPr marT="45700" marB="45700" marR="45700" marL="45700">
                    <a:lnL cap="flat" cmpd="sng" w="19050">
                      <a:solidFill>
                        <a:srgbClr val="00B050">
                          <a:alpha val="0"/>
                        </a:srgbClr>
                      </a:solidFill>
                      <a:prstDash val="solid"/>
                      <a:round/>
                      <a:headEnd len="sm" w="sm" type="none"/>
                      <a:tailEnd len="sm" w="sm" type="none"/>
                    </a:lnL>
                    <a:lnR cap="flat" cmpd="sng" w="19050">
                      <a:solidFill>
                        <a:srgbClr val="00B050">
                          <a:alpha val="0"/>
                        </a:srgbClr>
                      </a:solidFill>
                      <a:prstDash val="solid"/>
                      <a:round/>
                      <a:headEnd len="sm" w="sm" type="none"/>
                      <a:tailEnd len="sm" w="sm" type="none"/>
                    </a:lnR>
                    <a:lnT cap="flat" cmpd="sng" w="19050">
                      <a:solidFill>
                        <a:srgbClr val="00B050">
                          <a:alpha val="0"/>
                        </a:srgbClr>
                      </a:solidFill>
                      <a:prstDash val="solid"/>
                      <a:round/>
                      <a:headEnd len="sm" w="sm" type="none"/>
                      <a:tailEnd len="sm" w="sm" type="none"/>
                    </a:lnT>
                    <a:lnB cap="flat" cmpd="sng" w="19050">
                      <a:solidFill>
                        <a:srgbClr val="EFEFEF">
                          <a:alpha val="0"/>
                        </a:srgbClr>
                      </a:solidFill>
                      <a:prstDash val="solid"/>
                      <a:round/>
                      <a:headEnd len="sm" w="sm" type="none"/>
                      <a:tailEnd len="sm" w="sm" type="none"/>
                    </a:lnB>
                    <a:solidFill>
                      <a:schemeClr val="accent1"/>
                    </a:solidFill>
                  </a:tcPr>
                </a:tc>
              </a:tr>
              <a:tr h="727675">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Joshua Cohen (Contracting Officer)</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David Melton (Contract Specialist)</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Mary O’Toole (COR)</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Sobia Ali (Executive Assistant)</a:t>
                      </a:r>
                      <a:endParaRPr sz="800" u="none" cap="none" strike="noStrike">
                        <a:solidFill>
                          <a:schemeClr val="dk2"/>
                        </a:solidFill>
                        <a:latin typeface="Source Sans Pro"/>
                        <a:ea typeface="Source Sans Pro"/>
                        <a:cs typeface="Source Sans Pro"/>
                        <a:sym typeface="Source Sans Pro"/>
                      </a:endParaRPr>
                    </a:p>
                  </a:txBody>
                  <a:tcPr marT="45700" marB="45700" marR="45700" marL="45700">
                    <a:lnL cap="flat" cmpd="sng" w="19050">
                      <a:solidFill>
                        <a:srgbClr val="EFEFEF"/>
                      </a:solidFill>
                      <a:prstDash val="solid"/>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alpha val="0"/>
                        </a:srgbClr>
                      </a:solidFill>
                      <a:prstDash val="solid"/>
                      <a:round/>
                      <a:headEnd len="sm" w="sm" type="none"/>
                      <a:tailEnd len="sm" w="sm" type="none"/>
                    </a:lnT>
                    <a:lnB cap="flat" cmpd="sng" w="19050">
                      <a:solidFill>
                        <a:srgbClr val="EFEFEF"/>
                      </a:solidFill>
                      <a:prstDash val="solid"/>
                      <a:round/>
                      <a:headEnd len="sm" w="sm" type="none"/>
                      <a:tailEnd len="sm" w="sm" type="none"/>
                    </a:lnB>
                  </a:tcPr>
                </a:tc>
              </a:tr>
            </a:tbl>
          </a:graphicData>
        </a:graphic>
      </p:graphicFrame>
      <p:sp>
        <p:nvSpPr>
          <p:cNvPr id="871" name="Google Shape;871;gf69b283f39_4_5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20000"/>
              </a:lnSpc>
              <a:spcBef>
                <a:spcPts val="0"/>
              </a:spcBef>
              <a:spcAft>
                <a:spcPts val="0"/>
              </a:spcAft>
              <a:buClr>
                <a:srgbClr val="000000"/>
              </a:buClr>
              <a:buSzPts val="1200"/>
              <a:buNone/>
            </a:pPr>
            <a:r>
              <a:t/>
            </a:r>
            <a:endParaRPr/>
          </a:p>
        </p:txBody>
      </p:sp>
      <p:sp>
        <p:nvSpPr>
          <p:cNvPr id="872" name="Google Shape;872;gf69b283f39_4_5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Governance Structure</a:t>
            </a:r>
            <a:endParaRPr sz="3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graphicFrame>
        <p:nvGraphicFramePr>
          <p:cNvPr id="877" name="Google Shape;877;gf69b283f39_4_0"/>
          <p:cNvGraphicFramePr/>
          <p:nvPr/>
        </p:nvGraphicFramePr>
        <p:xfrm>
          <a:off x="563475" y="1056025"/>
          <a:ext cx="3000000" cy="3000000"/>
        </p:xfrm>
        <a:graphic>
          <a:graphicData uri="http://schemas.openxmlformats.org/drawingml/2006/table">
            <a:tbl>
              <a:tblPr>
                <a:noFill/>
                <a:tableStyleId>{DA68B292-7F20-4FEF-ACA4-DCA2AE57A7A9}</a:tableStyleId>
              </a:tblPr>
              <a:tblGrid>
                <a:gridCol w="603725"/>
                <a:gridCol w="6290450"/>
                <a:gridCol w="469600"/>
                <a:gridCol w="689725"/>
              </a:tblGrid>
              <a:tr h="17677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Role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Responsibility</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Organization</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206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Executive Sponsors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Continuously sponsor and guide team in defining and delivering to the project goals and scope.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Champion the product within the larger ecosystem.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Make connections to inform the product and help the product team engage stakeholders at the right times.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Lauren</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Jeff</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OCTO</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2846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Product Owner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 Work with product team to generate and prioritize user stories based on research.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Make decisions and help manage product activities in collaboration with Product Manager (e.g., provide guidance, remove blockers, collaborate in developing the requirements, schedule, and vision, connect with SMEs).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Review, approve, and accept products, deliverables and recurring reports (Delivery Reports; Monitoring Reports; Progress, Status and Management Reports; Status of GFE Reports; Personnel Contractor Manpower Reports; Contractor Staff Rosters).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75"/>
                            </a:ext>
                          </a:extLst>
                        </a:rPr>
                        <a:t>Meg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OCTO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76"/>
                            </a:ext>
                          </a:extLst>
                        </a:rPr>
                        <a:t>COR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Review, approve, and accept work performed and recurring reports (Delivery Reports; Monitoring Reports; Progress, Status and Management Reports; Status of GFE Reports; Personnel Contractor Manpower Reports; Contractor Staff Rosters).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Review T&amp;M requests as appropriate. Support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Program Manager with VA onboarding and invoicing as required.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Mary</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OCTO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Program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Accountable leader for the overall program.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Define strategy and define features; manage stakeholders.</a:t>
                      </a:r>
                      <a:endParaRPr sz="800">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Responsible for reporting and compliance.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Cultivate a positive, trusting, and cooperative working relationship with the Government and all other vendors supporting this work.</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Responsible for future state journey / vision.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Drink</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206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Product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Ultimate decision maker for the product.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Has working knowledge across capabilities (research, design, dev) and product development lifecycle.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Scrum Master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Assist Product Manager and Product Owner with backlog management and overall delivery.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Facilitate an agile, lean, user-centered design approach as described in CEDAR PWS Section 4.9.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Lead agile ceremonies. Empowers team’s work with policy, legal, finance, and communications teams.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Tracks delivery metrics.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Paula</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987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Business Analyst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Business expert that has deep understanding of current state journey. Typically 10+ years experience across lines of business.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Jeff / Matthew</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987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Policy Expert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Relevant subject-matter expertise (and the desire to improve policy); this skillset may come from your internal team or from an external stakeholder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Jeff / Matthew</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878" name="Google Shape;878;gf69b283f39_4_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Roles and </a:t>
            </a:r>
            <a:r>
              <a:rPr lang="en-US">
                <a:extLst>
                  <a:ext uri="http://customooxmlschemas.google.com/">
                    <go:slidesCustomData xmlns:go="http://customooxmlschemas.google.com/" textRoundtripDataId="77"/>
                  </a:ext>
                </a:extLst>
              </a:rPr>
              <a:t>Responsibilities</a:t>
            </a:r>
            <a:endParaRPr sz="3200"/>
          </a:p>
        </p:txBody>
      </p:sp>
      <p:sp>
        <p:nvSpPr>
          <p:cNvPr id="879" name="Google Shape;879;gf69b283f39_4_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20000"/>
              </a:lnSpc>
              <a:spcBef>
                <a:spcPts val="0"/>
              </a:spcBef>
              <a:spcAft>
                <a:spcPts val="0"/>
              </a:spcAft>
              <a:buClr>
                <a:srgbClr val="000000"/>
              </a:buClr>
              <a:buSzPts val="1200"/>
              <a:buNone/>
            </a:pPr>
            <a:r>
              <a:t/>
            </a:r>
            <a:endParaRPr/>
          </a:p>
        </p:txBody>
      </p:sp>
      <p:sp>
        <p:nvSpPr>
          <p:cNvPr id="880" name="Google Shape;880;gf69b283f39_4_0"/>
          <p:cNvSpPr/>
          <p:nvPr/>
        </p:nvSpPr>
        <p:spPr>
          <a:xfrm>
            <a:off x="8234525" y="246000"/>
            <a:ext cx="626100" cy="536700"/>
          </a:xfrm>
          <a:prstGeom prst="plus">
            <a:avLst>
              <a:gd fmla="val 27087" name="adj"/>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aphicFrame>
        <p:nvGraphicFramePr>
          <p:cNvPr id="885" name="Google Shape;885;gf69b283f39_3_92"/>
          <p:cNvGraphicFramePr/>
          <p:nvPr/>
        </p:nvGraphicFramePr>
        <p:xfrm>
          <a:off x="545250" y="1191150"/>
          <a:ext cx="3000000" cy="3000000"/>
        </p:xfrm>
        <a:graphic>
          <a:graphicData uri="http://schemas.openxmlformats.org/drawingml/2006/table">
            <a:tbl>
              <a:tblPr>
                <a:noFill/>
                <a:tableStyleId>{DA68B292-7F20-4FEF-ACA4-DCA2AE57A7A9}</a:tableStyleId>
              </a:tblPr>
              <a:tblGrid>
                <a:gridCol w="705250"/>
                <a:gridCol w="6188925"/>
                <a:gridCol w="469600"/>
                <a:gridCol w="689725"/>
              </a:tblGrid>
              <a:tr h="17677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Role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Responsibility</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Organization</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206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Design Lead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Lead and guide the design team.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Work with Product Manager to develop and scope work and lead the design team to deliver at the highest performance and consistency for research, UX design, and visual design.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Ensure accessibility is considered throughout the design process.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Collaborate with multidisciplinary product teams and government staff, facilitate workshops, and lead with agility.</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highlight>
                            <a:schemeClr val="lt1"/>
                          </a:highlight>
                          <a:latin typeface="Source Sans Pro"/>
                          <a:ea typeface="Source Sans Pro"/>
                          <a:cs typeface="Source Sans Pro"/>
                          <a:sym typeface="Source Sans Pro"/>
                        </a:rPr>
                        <a:t>TBD</a:t>
                      </a:r>
                      <a:endParaRPr sz="800" u="none" cap="none" strike="noStrike">
                        <a:solidFill>
                          <a:schemeClr val="dk2"/>
                        </a:solidFill>
                        <a:highlight>
                          <a:schemeClr val="lt1"/>
                        </a:highlight>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2846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UX Design</a:t>
                      </a:r>
                      <a:r>
                        <a:rPr lang="en-US" sz="800">
                          <a:solidFill>
                            <a:schemeClr val="dk2"/>
                          </a:solidFill>
                          <a:latin typeface="Source Sans Pro"/>
                          <a:ea typeface="Source Sans Pro"/>
                          <a:cs typeface="Source Sans Pro"/>
                          <a:sym typeface="Source Sans Pro"/>
                        </a:rPr>
                        <a:t> Lead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Turn research insights into design decisions; designs end-to-end </a:t>
                      </a:r>
                      <a:r>
                        <a:rPr lang="en-US" sz="800">
                          <a:solidFill>
                            <a:schemeClr val="dk2"/>
                          </a:solidFill>
                          <a:latin typeface="Source Sans Pro"/>
                          <a:ea typeface="Source Sans Pro"/>
                          <a:cs typeface="Source Sans Pro"/>
                          <a:sym typeface="Source Sans Pro"/>
                        </a:rPr>
                        <a:t>UX </a:t>
                      </a:r>
                      <a:r>
                        <a:rPr lang="en-US" sz="800" u="none" cap="none" strike="noStrike">
                          <a:solidFill>
                            <a:schemeClr val="dk2"/>
                          </a:solidFill>
                          <a:latin typeface="Source Sans Pro"/>
                          <a:ea typeface="Source Sans Pro"/>
                          <a:cs typeface="Source Sans Pro"/>
                          <a:sym typeface="Source Sans Pro"/>
                        </a:rPr>
                        <a:t> based on user research; includes accessibility and service design.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Personalize solutions for the individual or team using the product.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a:t>
                      </a:r>
                      <a:r>
                        <a:rPr lang="en-US" sz="800">
                          <a:solidFill>
                            <a:schemeClr val="dk2"/>
                          </a:solidFill>
                          <a:latin typeface="Source Sans Pro"/>
                          <a:ea typeface="Source Sans Pro"/>
                          <a:cs typeface="Source Sans Pro"/>
                          <a:sym typeface="Source Sans Pro"/>
                        </a:rPr>
                        <a: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UX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Maintain a consistent look, feel, and voice across user facing sites and services.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Create assets including navigation designs, wireframes, information architecture diagrams, design prototypes.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high level of quality and </a:t>
                      </a:r>
                      <a:r>
                        <a:rPr lang="en-US" sz="800">
                          <a:solidFill>
                            <a:schemeClr val="dk2"/>
                          </a:solidFill>
                          <a:latin typeface="Source Sans Pro"/>
                          <a:ea typeface="Source Sans Pro"/>
                          <a:cs typeface="Source Sans Pro"/>
                          <a:sym typeface="Source Sans Pro"/>
                        </a:rPr>
                        <a:t>consistency</a:t>
                      </a:r>
                      <a:r>
                        <a:rPr lang="en-US" sz="800">
                          <a:solidFill>
                            <a:schemeClr val="dk2"/>
                          </a:solidFill>
                          <a:latin typeface="Source Sans Pro"/>
                          <a:ea typeface="Source Sans Pro"/>
                          <a:cs typeface="Source Sans Pro"/>
                          <a:sym typeface="Source Sans Pro"/>
                        </a:rPr>
                        <a:t> and c</a:t>
                      </a:r>
                      <a:r>
                        <a:rPr lang="en-US" sz="800" u="none" cap="none" strike="noStrike">
                          <a:solidFill>
                            <a:schemeClr val="dk2"/>
                          </a:solidFill>
                          <a:latin typeface="Source Sans Pro"/>
                          <a:ea typeface="Source Sans Pro"/>
                          <a:cs typeface="Source Sans Pro"/>
                          <a:sym typeface="Source Sans Pro"/>
                        </a:rPr>
                        <a:t>onducts site audits.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Ensure all work products from the team are in line with brand standard including presentations and murals.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Incorporate best practices defined in the VA Design System and VA Content Style Guide (https://design.va.gov/).</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Delivery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consistent look, feel, and voice across user facing sites and services.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a:solidFill>
                            <a:schemeClr val="accent1"/>
                          </a:solidFill>
                          <a:latin typeface="Source Sans Pro"/>
                          <a:ea typeface="Source Sans Pro"/>
                          <a:cs typeface="Source Sans Pro"/>
                          <a:sym typeface="Source Sans Pro"/>
                          <a:hlinkClick r:id="rId3">
                            <a:extLst>
                              <a:ext uri="{A12FA001-AC4F-418D-AE19-62706E023703}">
                                <ahyp:hlinkClr val="tx"/>
                              </a:ext>
                            </a:extLst>
                          </a:hlinkClick>
                        </a:rPr>
                        <a:t>https://design.va.gov/</a:t>
                      </a:r>
                      <a:r>
                        <a:rPr lang="en-US" sz="800">
                          <a:solidFill>
                            <a:schemeClr val="dk2"/>
                          </a:solidFill>
                          <a:latin typeface="Source Sans Pro"/>
                          <a:ea typeface="Source Sans Pro"/>
                          <a:cs typeface="Source Sans Pro"/>
                          <a:sym typeface="Source Sans Pro"/>
                        </a:rPr>
                        <a:t>).</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2060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Content Strategist/ Plain Language  Writer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W</a:t>
                      </a:r>
                      <a:r>
                        <a:rPr lang="en-US" sz="800">
                          <a:solidFill>
                            <a:schemeClr val="dk2"/>
                          </a:solidFill>
                          <a:latin typeface="Source Sans Pro"/>
                          <a:ea typeface="Source Sans Pro"/>
                          <a:cs typeface="Source Sans Pro"/>
                          <a:sym typeface="Source Sans Pro"/>
                        </a:rPr>
                        <a:t>rite new content following the guidelines in the content style guide; understanding of relationship between content and accessibility (or access to accessibility experts).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strategy, copy editing and storytelling responsibility for user facing materials and work product.</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9870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Backend Engineer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build, and maintain the server side of the application.</a:t>
                      </a:r>
                      <a:endParaRPr sz="800">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Build the structure of the software application.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886" name="Google Shape;886;gf69b283f39_3_9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887" name="Google Shape;887;gf69b283f39_3_9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20000"/>
              </a:lnSpc>
              <a:spcBef>
                <a:spcPts val="0"/>
              </a:spcBef>
              <a:spcAft>
                <a:spcPts val="0"/>
              </a:spcAft>
              <a:buClr>
                <a:srgbClr val="000000"/>
              </a:buClr>
              <a:buSzPts val="12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graphicFrame>
        <p:nvGraphicFramePr>
          <p:cNvPr id="892" name="Google Shape;892;gfd1226625b_2_15"/>
          <p:cNvGraphicFramePr/>
          <p:nvPr/>
        </p:nvGraphicFramePr>
        <p:xfrm>
          <a:off x="545250" y="1276350"/>
          <a:ext cx="3000000" cy="3000000"/>
        </p:xfrm>
        <a:graphic>
          <a:graphicData uri="http://schemas.openxmlformats.org/drawingml/2006/table">
            <a:tbl>
              <a:tblPr>
                <a:noFill/>
                <a:tableStyleId>{DA68B292-7F20-4FEF-ACA4-DCA2AE57A7A9}</a:tableStyleId>
              </a:tblPr>
              <a:tblGrid>
                <a:gridCol w="746350"/>
                <a:gridCol w="6147825"/>
                <a:gridCol w="469600"/>
                <a:gridCol w="689725"/>
              </a:tblGrid>
              <a:tr h="17677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Role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Responsibility</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Organization</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42060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Visual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Maintain a consistent look, feel, and voice across user facing sites and services.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a:solidFill>
                            <a:schemeClr val="accent1"/>
                          </a:solidFill>
                          <a:latin typeface="Source Sans Pro"/>
                          <a:ea typeface="Source Sans Pro"/>
                          <a:cs typeface="Source Sans Pro"/>
                          <a:sym typeface="Source Sans Pro"/>
                          <a:hlinkClick r:id="rId3">
                            <a:extLst>
                              <a:ext uri="{A12FA001-AC4F-418D-AE19-62706E023703}">
                                <ahyp:hlinkClr val="tx"/>
                              </a:ext>
                            </a:extLst>
                          </a:hlinkClick>
                        </a:rPr>
                        <a:t>https://design.va.gov/</a:t>
                      </a:r>
                      <a:r>
                        <a:rPr lang="en-US" sz="800">
                          <a:solidFill>
                            <a:schemeClr val="dk2"/>
                          </a:solidFill>
                          <a:latin typeface="Source Sans Pro"/>
                          <a:ea typeface="Source Sans Pro"/>
                          <a:cs typeface="Source Sans Pro"/>
                          <a:sym typeface="Source Sans Pro"/>
                        </a:rPr>
                        <a:t>).</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a:solidFill>
                          <a:schemeClr val="dk2"/>
                        </a:solidFill>
                        <a:latin typeface="Source Sans Pro"/>
                        <a:ea typeface="Source Sans Pro"/>
                        <a:cs typeface="Source Sans Pro"/>
                        <a:sym typeface="Source Sans Pro"/>
                      </a:endParaRPr>
                    </a:p>
                    <a:p>
                      <a:pPr indent="0" lvl="0" marL="45720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highlight>
                            <a:schemeClr val="lt1"/>
                          </a:highlight>
                          <a:latin typeface="Source Sans Pro"/>
                          <a:ea typeface="Source Sans Pro"/>
                          <a:cs typeface="Source Sans Pro"/>
                          <a:sym typeface="Source Sans Pro"/>
                        </a:rPr>
                        <a:t>TBD</a:t>
                      </a:r>
                      <a:endParaRPr sz="800" u="none" cap="none" strike="noStrike">
                        <a:solidFill>
                          <a:schemeClr val="dk2"/>
                        </a:solidFill>
                        <a:highlight>
                          <a:schemeClr val="lt1"/>
                        </a:highlight>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User Researcher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Actively involve users in the design of all solutions.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Incorporate best practices for modern user research and usability testing, such as (but not limited to) creating user personas, problem space definitions, affinity maps, user flow diagrams, user research plans, conversation guides, and user research synthesis.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Recruit participants using inclusive strategies. Protect participant information appropriately. </a:t>
                      </a:r>
                      <a:endParaRPr sz="800">
                        <a:solidFill>
                          <a:schemeClr val="dk2"/>
                        </a:solidFill>
                        <a:latin typeface="Source Sans Pro"/>
                        <a:ea typeface="Source Sans Pro"/>
                        <a:cs typeface="Source Sans Pro"/>
                        <a:sym typeface="Source Sans Pro"/>
                      </a:endParaRPr>
                    </a:p>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Document and present research processes and results.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395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Service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a:t>
                      </a:r>
                      <a:r>
                        <a:rPr lang="en-US" sz="800">
                          <a:solidFill>
                            <a:schemeClr val="dk2"/>
                          </a:solidFill>
                          <a:latin typeface="Source Sans Pro"/>
                          <a:ea typeface="Source Sans Pro"/>
                          <a:cs typeface="Source Sans Pro"/>
                          <a:sym typeface="Source Sans Pro"/>
                        </a:rPr>
                        <a:t> customer behavior and common customer responses to particular experiences. </a:t>
                      </a:r>
                      <a:endParaRPr sz="800">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services to improve customer experience.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Interaction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Determine </a:t>
                      </a:r>
                      <a:r>
                        <a:rPr lang="en-US" sz="800">
                          <a:solidFill>
                            <a:schemeClr val="dk2"/>
                          </a:solidFill>
                          <a:latin typeface="Source Sans Pro"/>
                          <a:ea typeface="Source Sans Pro"/>
                          <a:cs typeface="Source Sans Pro"/>
                          <a:sym typeface="Source Sans Pro"/>
                        </a:rPr>
                        <a:t>customer</a:t>
                      </a:r>
                      <a:r>
                        <a:rPr lang="en-US" sz="800">
                          <a:solidFill>
                            <a:schemeClr val="dk2"/>
                          </a:solidFill>
                          <a:latin typeface="Source Sans Pro"/>
                          <a:ea typeface="Source Sans Pro"/>
                          <a:cs typeface="Source Sans Pro"/>
                          <a:sym typeface="Source Sans Pro"/>
                        </a:rPr>
                        <a:t> needs and define product interactions necessary to achieve them.</a:t>
                      </a:r>
                      <a:endParaRPr sz="800">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Compile user, business and technical requirements to create product information architecture. </a:t>
                      </a:r>
                      <a:endParaRPr sz="800">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wireframes and prototypes that illustrate key product interactions.</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54252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Information Architect</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Plan and design the information structure for the product application.</a:t>
                      </a:r>
                      <a:endParaRPr sz="800">
                        <a:solidFill>
                          <a:schemeClr val="dk2"/>
                        </a:solidFill>
                        <a:latin typeface="Source Sans Pro"/>
                        <a:ea typeface="Source Sans Pro"/>
                        <a:cs typeface="Source Sans Pro"/>
                        <a:sym typeface="Source Sans Pro"/>
                      </a:endParaRPr>
                    </a:p>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Organize information and design strategies using data from usability testing.</a:t>
                      </a:r>
                      <a:endParaRPr sz="800">
                        <a:solidFill>
                          <a:schemeClr val="dk2"/>
                        </a:solidFill>
                        <a:latin typeface="Source Sans Pro"/>
                        <a:ea typeface="Source Sans Pro"/>
                        <a:cs typeface="Source Sans Pro"/>
                        <a:sym typeface="Source Sans Pro"/>
                      </a:endParaRPr>
                    </a:p>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Create user flows, wireframes, site maps, mockups and storyboards.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98700">
                <a:tc>
                  <a:txBody>
                    <a:bodyPr/>
                    <a:lstStyle/>
                    <a:p>
                      <a:pPr indent="0" lvl="0" marL="0" rtl="0" algn="l">
                        <a:spcBef>
                          <a:spcPts val="0"/>
                        </a:spcBef>
                        <a:spcAft>
                          <a:spcPts val="0"/>
                        </a:spcAft>
                        <a:buNone/>
                      </a:pPr>
                      <a:r>
                        <a:rPr lang="en-US" sz="800">
                          <a:solidFill>
                            <a:schemeClr val="dk2"/>
                          </a:solidFill>
                          <a:latin typeface="Source Sans Pro"/>
                          <a:ea typeface="Source Sans Pro"/>
                          <a:cs typeface="Source Sans Pro"/>
                          <a:sym typeface="Source Sans Pro"/>
                        </a:rPr>
                        <a:t>QA Testing</a:t>
                      </a:r>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Use automated testing frameworks to create unit tests, integration tests, functional/black box tests, and load tests (or their equivalents as applicable) to test 100% of functionality delivered.</a:t>
                      </a:r>
                      <a:endParaRPr sz="800">
                        <a:solidFill>
                          <a:schemeClr val="dk2"/>
                        </a:solidFill>
                        <a:latin typeface="Source Sans Pro"/>
                        <a:ea typeface="Source Sans Pro"/>
                        <a:cs typeface="Source Sans Pro"/>
                        <a:sym typeface="Source Sans Pro"/>
                      </a:endParaRPr>
                    </a:p>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Strive for compliance with Test Driven Development practices.</a:t>
                      </a:r>
                      <a:endParaRPr sz="800">
                        <a:solidFill>
                          <a:schemeClr val="dk2"/>
                        </a:solidFill>
                        <a:latin typeface="Source Sans Pro"/>
                        <a:ea typeface="Source Sans Pro"/>
                        <a:cs typeface="Source Sans Pro"/>
                        <a:sym typeface="Source Sans Pro"/>
                      </a:endParaRPr>
                    </a:p>
                    <a:p>
                      <a:pPr indent="-107950" lvl="0" marL="17145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Ensure configuration and sensitive data, including data the VA defines as sensitive, are not present in source code, and are stored in encrypted credential management systems.</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r>
            </a:tbl>
          </a:graphicData>
        </a:graphic>
      </p:graphicFrame>
      <p:sp>
        <p:nvSpPr>
          <p:cNvPr id="893" name="Google Shape;893;gfd1226625b_2_15"/>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894" name="Google Shape;894;gfd1226625b_2_15"/>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20000"/>
              </a:lnSpc>
              <a:spcBef>
                <a:spcPts val="0"/>
              </a:spcBef>
              <a:spcAft>
                <a:spcPts val="0"/>
              </a:spcAft>
              <a:buClr>
                <a:srgbClr val="000000"/>
              </a:buClr>
              <a:buSzPts val="12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aphicFrame>
        <p:nvGraphicFramePr>
          <p:cNvPr id="899" name="Google Shape;899;gf69b283f39_3_99"/>
          <p:cNvGraphicFramePr/>
          <p:nvPr/>
        </p:nvGraphicFramePr>
        <p:xfrm>
          <a:off x="545250" y="1276350"/>
          <a:ext cx="3000000" cy="3000000"/>
        </p:xfrm>
        <a:graphic>
          <a:graphicData uri="http://schemas.openxmlformats.org/drawingml/2006/table">
            <a:tbl>
              <a:tblPr>
                <a:noFill/>
                <a:tableStyleId>{DA68B292-7F20-4FEF-ACA4-DCA2AE57A7A9}</a:tableStyleId>
              </a:tblPr>
              <a:tblGrid>
                <a:gridCol w="842650"/>
                <a:gridCol w="6051525"/>
                <a:gridCol w="469600"/>
                <a:gridCol w="689725"/>
              </a:tblGrid>
              <a:tr h="4100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Role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Responsibility</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Organization</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975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Performance Evaluation</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Continuous measurement and analysis. Communicate project metrics.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1541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Development Leader / Solution Architect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Vets and explores technology solutions during research and discovery.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Develops a landscape of solutions and options.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Develops understanding of current state technical constraints and technology ecosystem.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Builds low code solutions.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Deliver all code not containing configuration or sensitive data to an open source repository per OMB Guidance M-16-21.</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258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Frontend Developer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Optimize web applications for mobile-first operation, with all solutions being equally available on both mobile and desktop whenever possible.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Incorporate robust accessibility principles into design, development and testing for all web applications to deliver high-quality digital experiences to users of assistive devices. </a:t>
                      </a:r>
                      <a:endParaRPr sz="800" u="none" cap="none" strike="noStrike">
                        <a:solidFill>
                          <a:schemeClr val="dk2"/>
                        </a:solidFill>
                        <a:latin typeface="Source Sans Pro"/>
                        <a:ea typeface="Source Sans Pro"/>
                        <a:cs typeface="Source Sans Pro"/>
                        <a:sym typeface="Source Sans Pro"/>
                      </a:endParaRPr>
                    </a:p>
                    <a:p>
                      <a:pPr indent="-107950" lvl="0" marL="171450" marR="0" rtl="0" algn="l">
                        <a:lnSpc>
                          <a:spcPct val="100000"/>
                        </a:lnSpc>
                        <a:spcBef>
                          <a:spcPts val="0"/>
                        </a:spcBef>
                        <a:spcAft>
                          <a:spcPts val="0"/>
                        </a:spcAft>
                        <a:buClr>
                          <a:schemeClr val="dk2"/>
                        </a:buClr>
                        <a:buSzPts val="800"/>
                        <a:buFont typeface="Source Sans Pro"/>
                        <a:buChar char="●"/>
                      </a:pPr>
                      <a:r>
                        <a:rPr lang="en-US" sz="800" u="none" cap="none" strike="noStrike">
                          <a:solidFill>
                            <a:schemeClr val="dk2"/>
                          </a:solidFill>
                          <a:latin typeface="Source Sans Pro"/>
                          <a:ea typeface="Source Sans Pro"/>
                          <a:cs typeface="Source Sans Pro"/>
                          <a:sym typeface="Source Sans Pro"/>
                        </a:rPr>
                        <a:t>Accessibility testing while coding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Jared</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15410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Analytics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96519" lvl="0" marL="182880" rtl="0" algn="l">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Identify and communicate data driven insights that allow stakeholders to make more informed decisions. </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900" name="Google Shape;900;gf69b283f39_3_9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901" name="Google Shape;901;gf69b283f39_3_9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20000"/>
              </a:lnSpc>
              <a:spcBef>
                <a:spcPts val="0"/>
              </a:spcBef>
              <a:spcAft>
                <a:spcPts val="0"/>
              </a:spcAft>
              <a:buClr>
                <a:srgbClr val="000000"/>
              </a:buClr>
              <a:buSzPts val="12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5" name="Shape 905"/>
        <p:cNvGrpSpPr/>
        <p:nvPr/>
      </p:nvGrpSpPr>
      <p:grpSpPr>
        <a:xfrm>
          <a:off x="0" y="0"/>
          <a:ext cx="0" cy="0"/>
          <a:chOff x="0" y="0"/>
          <a:chExt cx="0" cy="0"/>
        </a:xfrm>
      </p:grpSpPr>
      <p:sp>
        <p:nvSpPr>
          <p:cNvPr id="906" name="Google Shape;906;gf1dcce232f_0_88"/>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Project Tool Stack</a:t>
            </a:r>
            <a:endParaRPr sz="3200"/>
          </a:p>
        </p:txBody>
      </p:sp>
      <p:sp>
        <p:nvSpPr>
          <p:cNvPr id="907" name="Google Shape;907;gf1dcce232f_0_88"/>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1" name="Shape 911"/>
        <p:cNvGrpSpPr/>
        <p:nvPr/>
      </p:nvGrpSpPr>
      <p:grpSpPr>
        <a:xfrm>
          <a:off x="0" y="0"/>
          <a:ext cx="0" cy="0"/>
          <a:chOff x="0" y="0"/>
          <a:chExt cx="0" cy="0"/>
        </a:xfrm>
      </p:grpSpPr>
      <p:sp>
        <p:nvSpPr>
          <p:cNvPr id="912" name="Google Shape;912;gf1dcce232f_0_93"/>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Project Meeting Norms</a:t>
            </a:r>
            <a:endParaRPr sz="3200"/>
          </a:p>
        </p:txBody>
      </p:sp>
      <p:sp>
        <p:nvSpPr>
          <p:cNvPr id="913" name="Google Shape;913;gf1dcce232f_0_93"/>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7" name="Shape 917"/>
        <p:cNvGrpSpPr/>
        <p:nvPr/>
      </p:nvGrpSpPr>
      <p:grpSpPr>
        <a:xfrm>
          <a:off x="0" y="0"/>
          <a:ext cx="0" cy="0"/>
          <a:chOff x="0" y="0"/>
          <a:chExt cx="0" cy="0"/>
        </a:xfrm>
      </p:grpSpPr>
      <p:sp>
        <p:nvSpPr>
          <p:cNvPr id="918" name="Google Shape;918;gf1dcce232f_0_114"/>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t>VA.gov Resources</a:t>
            </a:r>
            <a:endParaRPr sz="3200"/>
          </a:p>
        </p:txBody>
      </p:sp>
      <p:sp>
        <p:nvSpPr>
          <p:cNvPr id="919" name="Google Shape;919;gf1dcce232f_0_114"/>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f69b283f39_0_418"/>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lnSpc>
                <a:spcPct val="100000"/>
              </a:lnSpc>
              <a:spcBef>
                <a:spcPts val="0"/>
              </a:spcBef>
              <a:spcAft>
                <a:spcPts val="0"/>
              </a:spcAft>
              <a:buSzPct val="129032"/>
              <a:buNone/>
            </a:pPr>
            <a:r>
              <a:rPr i="1" lang="en-US"/>
              <a:t>The Contractor shall provide a monthly report, detailing and providing links to all stories, epics, and other work completed. This includes all work accepted by the Product Owner and Contracting Officer Representative at the end of each sprint. This report shall include additional details about the project status, sprint team velocity, sprint team goal completion, and highlight project risks. The specific data points and format of this monthly report shall be determined by the Contractor in collaboration with the Government Product Owner and COR.</a:t>
            </a:r>
            <a:endParaRPr i="1"/>
          </a:p>
        </p:txBody>
      </p:sp>
      <p:sp>
        <p:nvSpPr>
          <p:cNvPr id="338" name="Google Shape;338;gf69b283f39_0_418"/>
          <p:cNvSpPr txBox="1"/>
          <p:nvPr>
            <p:ph type="title"/>
          </p:nvPr>
        </p:nvSpPr>
        <p:spPr>
          <a:xfrm>
            <a:off x="457201" y="514351"/>
            <a:ext cx="4994400" cy="647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sz="3000"/>
              <a:t>Delivery Report</a:t>
            </a:r>
            <a:endParaRPr sz="3000"/>
          </a:p>
        </p:txBody>
      </p:sp>
      <p:sp>
        <p:nvSpPr>
          <p:cNvPr id="339" name="Google Shape;339;gf69b283f39_0_418"/>
          <p:cNvSpPr txBox="1"/>
          <p:nvPr>
            <p:ph idx="1" type="body"/>
          </p:nvPr>
        </p:nvSpPr>
        <p:spPr>
          <a:xfrm>
            <a:off x="457200" y="1276350"/>
            <a:ext cx="4994400" cy="3352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600"/>
              </a:spcBef>
              <a:spcAft>
                <a:spcPts val="0"/>
              </a:spcAft>
              <a:buSzPts val="2000"/>
              <a:buChar char="•"/>
            </a:pPr>
            <a:r>
              <a:rPr lang="en-US"/>
              <a:t>Links to all stories, epics, and other work completed</a:t>
            </a:r>
            <a:endParaRPr/>
          </a:p>
          <a:p>
            <a:pPr indent="-228600" lvl="0" marL="228600" marR="0" rtl="0" algn="l">
              <a:lnSpc>
                <a:spcPct val="120000"/>
              </a:lnSpc>
              <a:spcBef>
                <a:spcPts val="600"/>
              </a:spcBef>
              <a:spcAft>
                <a:spcPts val="0"/>
              </a:spcAft>
              <a:buSzPts val="2000"/>
              <a:buChar char="•"/>
            </a:pPr>
            <a:r>
              <a:rPr lang="en-US"/>
              <a:t>Additional details about the project status, sprint team velocity, sprint team goal completion, and highlight project risks</a:t>
            </a:r>
            <a:endParaRPr/>
          </a:p>
        </p:txBody>
      </p:sp>
      <p:sp>
        <p:nvSpPr>
          <p:cNvPr id="340" name="Google Shape;340;gf69b283f39_0_418"/>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f69b283f39_4_270"/>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2800"/>
              <a:buFont typeface="Source Sans Pro"/>
              <a:buNone/>
            </a:pPr>
            <a:r>
              <a:rPr lang="en-US">
                <a:extLst>
                  <a:ext uri="http://customooxmlschemas.google.com/">
                    <go:slidesCustomData xmlns:go="http://customooxmlschemas.google.com/" textRoundtripDataId="78"/>
                  </a:ext>
                </a:extLst>
              </a:rPr>
              <a:t>Deliverables</a:t>
            </a:r>
            <a:r>
              <a:rPr lang="en-US"/>
              <a:t> Tracker</a:t>
            </a:r>
            <a:endParaRPr sz="3200"/>
          </a:p>
        </p:txBody>
      </p:sp>
      <p:sp>
        <p:nvSpPr>
          <p:cNvPr id="925" name="Google Shape;925;gf69b283f39_4_270"/>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0001AC</a:t>
            </a:r>
            <a:endParaRPr/>
          </a:p>
          <a:p>
            <a:pPr indent="0" lvl="0" marL="0" rtl="0" algn="l">
              <a:lnSpc>
                <a:spcPct val="100000"/>
              </a:lnSpc>
              <a:spcBef>
                <a:spcPts val="0"/>
              </a:spcBef>
              <a:spcAft>
                <a:spcPts val="0"/>
              </a:spcAft>
              <a:buClr>
                <a:srgbClr val="000000"/>
              </a:buClr>
              <a:buSzPts val="1200"/>
              <a:buNone/>
            </a:pPr>
            <a:r>
              <a:t/>
            </a:r>
            <a:endParaRPr/>
          </a:p>
        </p:txBody>
      </p:sp>
      <p:graphicFrame>
        <p:nvGraphicFramePr>
          <p:cNvPr id="926" name="Google Shape;926;gf69b283f39_4_270"/>
          <p:cNvGraphicFramePr/>
          <p:nvPr/>
        </p:nvGraphicFramePr>
        <p:xfrm>
          <a:off x="563913" y="1041774"/>
          <a:ext cx="3000000" cy="3000000"/>
        </p:xfrm>
        <a:graphic>
          <a:graphicData uri="http://schemas.openxmlformats.org/drawingml/2006/table">
            <a:tbl>
              <a:tblPr>
                <a:noFill/>
                <a:tableStyleId>{D666DECE-7D42-4263-902C-C3F020D2856F}</a:tableStyleId>
              </a:tblPr>
              <a:tblGrid>
                <a:gridCol w="1068900"/>
                <a:gridCol w="819400"/>
                <a:gridCol w="4930250"/>
                <a:gridCol w="620300"/>
                <a:gridCol w="684025"/>
              </a:tblGrid>
              <a:tr h="64250">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Expected Delivery</a:t>
                      </a:r>
                      <a:endParaRPr b="1" sz="8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Deliverable</a:t>
                      </a:r>
                      <a:endParaRPr b="1" sz="8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800"/>
                        <a:buFont typeface="Arial"/>
                        <a:buNone/>
                      </a:pPr>
                      <a:r>
                        <a:rPr b="1" lang="en-US" sz="800" u="none" cap="none" strike="noStrike">
                          <a:solidFill>
                            <a:schemeClr val="lt1"/>
                          </a:solidFill>
                          <a:latin typeface="Source Sans Pro"/>
                          <a:ea typeface="Source Sans Pro"/>
                          <a:cs typeface="Source Sans Pro"/>
                          <a:sym typeface="Source Sans Pro"/>
                        </a:rPr>
                        <a:t>Acceptance Criteria</a:t>
                      </a:r>
                      <a:endParaRPr b="1" sz="8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Owner</a:t>
                      </a:r>
                      <a:endParaRPr b="1" sz="8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rgbClr val="FFFFFF"/>
                          </a:solidFill>
                          <a:latin typeface="Source Sans Pro"/>
                          <a:ea typeface="Source Sans Pro"/>
                          <a:cs typeface="Source Sans Pro"/>
                          <a:sym typeface="Source Sans Pro"/>
                        </a:rPr>
                        <a:t>Status</a:t>
                      </a:r>
                      <a:endParaRPr b="1" sz="800" u="none" cap="none" strike="noStrike">
                        <a:solidFill>
                          <a:srgbClr val="FFFFFF"/>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r>
              <a:tr h="1972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NLT the 7th day of the month following each reporting period.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chemeClr val="dk2"/>
                          </a:solidFill>
                          <a:latin typeface="Source Sans Pro"/>
                          <a:ea typeface="Source Sans Pro"/>
                          <a:cs typeface="Source Sans Pro"/>
                          <a:sym typeface="Source Sans Pro"/>
                        </a:rPr>
                        <a:t>Delivery Report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lang="en-US" sz="800" u="none" cap="none" strike="noStrike">
                          <a:solidFill>
                            <a:schemeClr val="dk2"/>
                          </a:solidFill>
                          <a:latin typeface="Source Sans Pro"/>
                          <a:ea typeface="Source Sans Pro"/>
                          <a:cs typeface="Source Sans Pro"/>
                          <a:sym typeface="Source Sans Pro"/>
                        </a:rPr>
                        <a:t>(a) Gov’t Product Owner agrees that the Contractor provided a monthly report, detailing and providing links to all stories, epics, and other work completed. </a:t>
                      </a: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79"/>
                            </a:ext>
                          </a:extLst>
                        </a:rPr>
                        <a:t>(b) Report includes all work accepted by the Product Owner and Contracting Officer Representative at the end of each sprint. (c) This report includes additional details about the project status, sprint team velocity, sprint team goal completion, and highlight project risks.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24150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NLT the 7th day of the month following each reporting period.</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Monitoring Report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(a) Gov’t Product Owner agrees that the Contractor provided a monthly report, highlighting and providing links to key infrastructure and application monitoring data. (</a:t>
                      </a: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80"/>
                            </a:ext>
                          </a:extLst>
                        </a:rPr>
                        <a:t>b) Report includes details with links to documentation for any critical incidents or outage events that resulted in service outages or significant service degradations. (c) Contractor attached or provided links to postmortem documentation for all critical incidents or outage events.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19720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NLT the 7th day of the month following each reporting period.</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Contractor’s Progress, Status and Management Report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Gov’t Product Owner agrees that the status of the Task Orders performance has been addressed in the Quarterly Status Report.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24150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NLT the 7th day of the month following each reporting period.</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Status of Government Furnished Equipment Report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Gov’t Product Owner agrees that the GFE Report includes the following items related to GFE: Task Order; Project Name, Type of Equipment, VA Bar Code, Location, Value, Total Number of Pieces, Total Value of Equipment, Anticipated Transfer Date to Government, and Anticipated Transfer Location.</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19720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NLT the 7th day of the month following each reporting period.</a:t>
                      </a:r>
                      <a:endParaRPr sz="8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800"/>
                        <a:buFont typeface="Arial"/>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Personnel Contractor Manpower Report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Gov’t Product Owner agrees that the Personnel Contractor Manpower Report at the individual Task Order Level includes all of the required information outlined in the Base PWS section 9.2.3.</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24150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Within 3 days from the date of award and updated as personnel changes throughout the PoP.</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highlight>
                            <a:srgbClr val="FF0000"/>
                          </a:highlight>
                          <a:latin typeface="Source Sans Pro"/>
                          <a:ea typeface="Source Sans Pro"/>
                          <a:cs typeface="Source Sans Pro"/>
                          <a:sym typeface="Source Sans Pro"/>
                        </a:rPr>
                        <a:t>Contractor Staff Roster</a:t>
                      </a:r>
                      <a:endParaRPr sz="800" u="none" cap="none" strike="noStrike">
                        <a:solidFill>
                          <a:schemeClr val="dk2"/>
                        </a:solidFill>
                        <a:highlight>
                          <a:srgbClr val="FF0000"/>
                        </a:highlight>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Gov’t Product Owner agrees that this report includes all Contractor and Subcontractor employees and was provided within three business days after Task Order award for all personnel employed to begin their background investigations. </a:t>
                      </a:r>
                      <a:r>
                        <a:rPr lang="en-US" sz="800" u="none" cap="none" strike="noStrike">
                          <a:solidFill>
                            <a:schemeClr val="dk2"/>
                          </a:solidFill>
                          <a:latin typeface="Source Sans Pro"/>
                          <a:ea typeface="Source Sans Pro"/>
                          <a:cs typeface="Source Sans Pro"/>
                          <a:sym typeface="Source Sans Pro"/>
                          <a:extLst>
                            <a:ext uri="http://customooxmlschemas.google.com/">
                              <go:slidesCustomData xmlns:go="http://customooxmlschemas.google.com/" textRoundtripDataId="81"/>
                            </a:ext>
                          </a:extLst>
                        </a:rPr>
                        <a:t>A revised roster will be provided when there are any personnel changes.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On Track</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8A463"/>
                    </a:solidFill>
                  </a:tcPr>
                </a:tc>
              </a:tr>
              <a:tr h="108550">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Within 10 business days of each sprint.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Sprint plan for each sprint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Gov't Product Owner agrees that the goals for each iteration have been met.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solidFill>
                            <a:schemeClr val="dk2"/>
                          </a:solidFill>
                          <a:latin typeface="Source Sans Pro"/>
                          <a:ea typeface="Source Sans Pro"/>
                          <a:cs typeface="Source Sans Pro"/>
                          <a:sym typeface="Source Sans Pro"/>
                        </a:rPr>
                        <a:t>OCTO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Arial"/>
                        <a:buNone/>
                      </a:pPr>
                      <a:r>
                        <a:rPr b="1" lang="en-US" sz="800" u="none" cap="none" strike="noStrike">
                          <a:solidFill>
                            <a:schemeClr val="dk2"/>
                          </a:solidFill>
                          <a:latin typeface="Source Sans Pro"/>
                          <a:ea typeface="Source Sans Pro"/>
                          <a:cs typeface="Source Sans Pro"/>
                          <a:sym typeface="Source Sans Pro"/>
                        </a:rPr>
                        <a:t>Not </a:t>
                      </a:r>
                      <a:br>
                        <a:rPr b="1" lang="en-US" sz="800" u="none" cap="none" strike="noStrike">
                          <a:solidFill>
                            <a:schemeClr val="dk2"/>
                          </a:solidFill>
                          <a:latin typeface="Source Sans Pro"/>
                          <a:ea typeface="Source Sans Pro"/>
                          <a:cs typeface="Source Sans Pro"/>
                          <a:sym typeface="Source Sans Pro"/>
                        </a:rPr>
                      </a:br>
                      <a:r>
                        <a:rPr b="1" lang="en-US" sz="800" u="none" cap="none" strike="noStrike">
                          <a:solidFill>
                            <a:schemeClr val="dk2"/>
                          </a:solidFill>
                          <a:latin typeface="Source Sans Pro"/>
                          <a:ea typeface="Source Sans Pro"/>
                          <a:cs typeface="Source Sans Pro"/>
                          <a:sym typeface="Source Sans Pro"/>
                        </a:rPr>
                        <a:t>Started</a:t>
                      </a:r>
                      <a:endParaRPr b="1"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D626A">
                        <a:alpha val="27058"/>
                      </a:srgbClr>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0" name="Shape 930"/>
        <p:cNvGrpSpPr/>
        <p:nvPr/>
      </p:nvGrpSpPr>
      <p:grpSpPr>
        <a:xfrm>
          <a:off x="0" y="0"/>
          <a:ext cx="0" cy="0"/>
          <a:chOff x="0" y="0"/>
          <a:chExt cx="0" cy="0"/>
        </a:xfrm>
      </p:grpSpPr>
      <p:sp>
        <p:nvSpPr>
          <p:cNvPr id="931" name="Google Shape;931;gf1dcce232f_0_47"/>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932" name="Google Shape;932;gf1dcce232f_0_47"/>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933" name="Google Shape;933;gf1dcce232f_0_47"/>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f1dcce232f_0_47"/>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82"/>
                  </a:ext>
                </a:extLst>
              </a:rPr>
              <a:t>CLIN 0001AD: Status of Government Furnished Equipment Report</a:t>
            </a:r>
            <a:endParaRPr b="1" i="0" sz="109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83"/>
                </a:ext>
              </a:extLst>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84"/>
                  </a:ext>
                </a:extLst>
              </a:rPr>
              <a:t>CLIN 0001AE: Personnel Contractor Manpower Report</a:t>
            </a:r>
            <a:endParaRPr b="0" i="0" sz="109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85"/>
                </a:ext>
              </a:extLst>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extLst>
                  <a:ext uri="http://customooxmlschemas.google.com/">
                    <go:slidesCustomData xmlns:go="http://customooxmlschemas.google.com/" textRoundtripDataId="86"/>
                  </a:ext>
                </a:extLst>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f69b283f39_1_14"/>
          <p:cNvSpPr txBox="1"/>
          <p:nvPr>
            <p:ph type="title"/>
          </p:nvPr>
        </p:nvSpPr>
        <p:spPr>
          <a:xfrm>
            <a:off x="457201" y="514351"/>
            <a:ext cx="4994400" cy="6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520"/>
              <a:buFont typeface="Source Sans Pro"/>
              <a:buNone/>
            </a:pPr>
            <a:r>
              <a:rPr lang="en-US" sz="3020"/>
              <a:t>Status of Government Furnished Equipment Report</a:t>
            </a:r>
            <a:endParaRPr sz="3020"/>
          </a:p>
        </p:txBody>
      </p:sp>
      <p:sp>
        <p:nvSpPr>
          <p:cNvPr id="940" name="Google Shape;940;gf69b283f39_1_14"/>
          <p:cNvSpPr txBox="1"/>
          <p:nvPr>
            <p:ph idx="1" type="body"/>
          </p:nvPr>
        </p:nvSpPr>
        <p:spPr>
          <a:xfrm>
            <a:off x="457200" y="1962150"/>
            <a:ext cx="4994400" cy="33528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20000"/>
              </a:lnSpc>
              <a:spcBef>
                <a:spcPts val="600"/>
              </a:spcBef>
              <a:spcAft>
                <a:spcPts val="0"/>
              </a:spcAft>
              <a:buSzPts val="1800"/>
              <a:buChar char="•"/>
            </a:pPr>
            <a:r>
              <a:rPr lang="en-US" sz="1800"/>
              <a:t>Monthly GFE Status Report</a:t>
            </a:r>
            <a:endParaRPr sz="1800"/>
          </a:p>
        </p:txBody>
      </p:sp>
      <p:sp>
        <p:nvSpPr>
          <p:cNvPr id="941" name="Google Shape;941;gf69b283f39_1_14"/>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SzPts val="2000"/>
              <a:buNone/>
            </a:pPr>
            <a:r>
              <a:rPr i="1" lang="en-US"/>
              <a:t>The Contractor shall submit a monthly GFE report in accordance with Base PWS 9.2.2.</a:t>
            </a:r>
            <a:endParaRPr i="1"/>
          </a:p>
        </p:txBody>
      </p:sp>
      <p:sp>
        <p:nvSpPr>
          <p:cNvPr id="942" name="Google Shape;942;gf69b283f39_1_14"/>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f1dcce232f_0_61"/>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Monthly GFE Status Report</a:t>
            </a:r>
            <a:endParaRPr/>
          </a:p>
        </p:txBody>
      </p:sp>
      <p:graphicFrame>
        <p:nvGraphicFramePr>
          <p:cNvPr id="948" name="Google Shape;948;gf1dcce232f_0_61"/>
          <p:cNvGraphicFramePr/>
          <p:nvPr/>
        </p:nvGraphicFramePr>
        <p:xfrm>
          <a:off x="563475" y="1056025"/>
          <a:ext cx="3000000" cy="3000000"/>
        </p:xfrm>
        <a:graphic>
          <a:graphicData uri="http://schemas.openxmlformats.org/drawingml/2006/table">
            <a:tbl>
              <a:tblPr>
                <a:noFill/>
                <a:tableStyleId>{DA68B292-7F20-4FEF-ACA4-DCA2AE57A7A9}</a:tableStyleId>
              </a:tblPr>
              <a:tblGrid>
                <a:gridCol w="2163700"/>
                <a:gridCol w="3177925"/>
              </a:tblGrid>
              <a:tr h="73325">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GFE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Jeff</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Shawn</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Paula</a:t>
                      </a:r>
                      <a:endParaRPr sz="1400" u="none" cap="none" strike="noStrike"/>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Jeff</a:t>
                      </a:r>
                      <a:endParaRPr sz="1400" u="none" cap="none" strike="noStrike"/>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Matthew</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Jared / 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733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None</a:t>
                      </a:r>
                      <a:endParaRPr sz="1400" u="none" cap="none" strike="noStrike"/>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bl>
          </a:graphicData>
        </a:graphic>
      </p:graphicFrame>
      <p:sp>
        <p:nvSpPr>
          <p:cNvPr id="949" name="Google Shape;949;gf1dcce232f_0_61"/>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0001AD</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3" name="Shape 953"/>
        <p:cNvGrpSpPr/>
        <p:nvPr/>
      </p:nvGrpSpPr>
      <p:grpSpPr>
        <a:xfrm>
          <a:off x="0" y="0"/>
          <a:ext cx="0" cy="0"/>
          <a:chOff x="0" y="0"/>
          <a:chExt cx="0" cy="0"/>
        </a:xfrm>
      </p:grpSpPr>
      <p:sp>
        <p:nvSpPr>
          <p:cNvPr id="954" name="Google Shape;954;gf1dcce232f_0_54"/>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955" name="Google Shape;955;gf1dcce232f_0_54"/>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956" name="Google Shape;956;gf1dcce232f_0_54"/>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f1dcce232f_0_54"/>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rPr>
              <a:t>CLIN 0001AE: Personnel Contractor Manpower Report</a:t>
            </a:r>
            <a:endParaRPr b="1"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0001AF: Contractor Staff Roster</a:t>
            </a:r>
            <a:endParaRPr b="0"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f69b283f39_1_23"/>
          <p:cNvSpPr txBox="1"/>
          <p:nvPr>
            <p:ph type="title"/>
          </p:nvPr>
        </p:nvSpPr>
        <p:spPr>
          <a:xfrm>
            <a:off x="457201" y="514351"/>
            <a:ext cx="4994400" cy="64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520"/>
              <a:buFont typeface="Source Sans Pro"/>
              <a:buNone/>
            </a:pPr>
            <a:r>
              <a:rPr lang="en-US" sz="3020"/>
              <a:t>Personnel Contractor Manpower Report</a:t>
            </a:r>
            <a:endParaRPr sz="3020"/>
          </a:p>
        </p:txBody>
      </p:sp>
      <p:sp>
        <p:nvSpPr>
          <p:cNvPr id="963" name="Google Shape;963;gf69b283f39_1_23"/>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000"/>
              <a:buNone/>
            </a:pPr>
            <a:r>
              <a:rPr i="1" lang="en-US"/>
              <a:t>The Contractor shall provide a monthly report, detailing the current staffing status In accordance with the Base PWS 9.2.3.</a:t>
            </a:r>
            <a:endParaRPr i="1"/>
          </a:p>
        </p:txBody>
      </p:sp>
      <p:sp>
        <p:nvSpPr>
          <p:cNvPr id="964" name="Google Shape;964;gf69b283f39_1_23"/>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graphicFrame>
        <p:nvGraphicFramePr>
          <p:cNvPr id="969" name="Google Shape;969;gf69b283f39_3_77"/>
          <p:cNvGraphicFramePr/>
          <p:nvPr/>
        </p:nvGraphicFramePr>
        <p:xfrm>
          <a:off x="544013" y="1249675"/>
          <a:ext cx="3000000" cy="3000000"/>
        </p:xfrm>
        <a:graphic>
          <a:graphicData uri="http://schemas.openxmlformats.org/drawingml/2006/table">
            <a:tbl>
              <a:tblPr>
                <a:noFill/>
                <a:tableStyleId>{DA68B292-7F20-4FEF-ACA4-DCA2AE57A7A9}</a:tableStyleId>
              </a:tblPr>
              <a:tblGrid>
                <a:gridCol w="358400"/>
                <a:gridCol w="1877200"/>
                <a:gridCol w="803725"/>
                <a:gridCol w="873750"/>
                <a:gridCol w="873750"/>
                <a:gridCol w="1005175"/>
                <a:gridCol w="1184025"/>
              </a:tblGrid>
              <a:tr h="176775">
                <a:tc>
                  <a:txBody>
                    <a:bodyPr/>
                    <a:lstStyle/>
                    <a:p>
                      <a:pPr indent="0" lvl="0" marL="0" marR="0" rtl="0" algn="l">
                        <a:lnSpc>
                          <a:spcPct val="100000"/>
                        </a:lnSpc>
                        <a:spcBef>
                          <a:spcPts val="0"/>
                        </a:spcBef>
                        <a:spcAft>
                          <a:spcPts val="0"/>
                        </a:spcAft>
                        <a:buNone/>
                      </a:pPr>
                      <a:r>
                        <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900" u="none" cap="none" strike="noStrike">
                          <a:solidFill>
                            <a:schemeClr val="lt1"/>
                          </a:solidFill>
                          <a:latin typeface="Source Sans Pro"/>
                          <a:ea typeface="Source Sans Pro"/>
                          <a:cs typeface="Source Sans Pro"/>
                          <a:sym typeface="Source Sans Pro"/>
                        </a:rPr>
                        <a:t>Role</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900" u="none" cap="none" strike="noStrike">
                          <a:solidFill>
                            <a:schemeClr val="lt1"/>
                          </a:solidFill>
                          <a:latin typeface="Source Sans Pro"/>
                          <a:ea typeface="Source Sans Pro"/>
                          <a:cs typeface="Source Sans Pro"/>
                          <a:sym typeface="Source Sans Pro"/>
                        </a:rPr>
                        <a:t>Name</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900" u="none" cap="none" strike="noStrike">
                          <a:solidFill>
                            <a:schemeClr val="lt1"/>
                          </a:solidFill>
                          <a:latin typeface="Source Sans Pro"/>
                          <a:ea typeface="Source Sans Pro"/>
                          <a:cs typeface="Source Sans Pro"/>
                          <a:sym typeface="Source Sans Pro"/>
                        </a:rPr>
                        <a:t>Organization</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900">
                          <a:solidFill>
                            <a:schemeClr val="lt1"/>
                          </a:solidFill>
                          <a:latin typeface="Source Sans Pro"/>
                          <a:ea typeface="Source Sans Pro"/>
                          <a:cs typeface="Source Sans Pro"/>
                          <a:sym typeface="Source Sans Pro"/>
                        </a:rPr>
                        <a:t>Competitive Candidates</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900">
                          <a:solidFill>
                            <a:schemeClr val="lt1"/>
                          </a:solidFill>
                          <a:latin typeface="Source Sans Pro"/>
                          <a:ea typeface="Source Sans Pro"/>
                          <a:cs typeface="Source Sans Pro"/>
                          <a:sym typeface="Source Sans Pro"/>
                        </a:rPr>
                        <a:t>Stage</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900" u="none" cap="none" strike="noStrike">
                          <a:solidFill>
                            <a:schemeClr val="lt1"/>
                          </a:solidFill>
                          <a:latin typeface="Source Sans Pro"/>
                          <a:ea typeface="Source Sans Pro"/>
                          <a:cs typeface="Source Sans Pro"/>
                          <a:sym typeface="Source Sans Pro"/>
                        </a:rPr>
                        <a:t>Status</a:t>
                      </a:r>
                      <a:endParaRPr sz="9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Program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Jeff (Interim)</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Offer Letter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Transition</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2</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Product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Jeff (Interim)</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2</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Priority</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3</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Service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Paula</a:t>
                      </a:r>
                      <a:endParaRPr sz="1400" u="none" cap="none" strike="noStrike"/>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Closed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4</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Business Analyst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Tami</a:t>
                      </a:r>
                      <a:endParaRPr sz="1400" u="none" cap="none" strike="noStrike"/>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Advisory Serve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Closed</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5</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Policy Expert</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Matthew</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Closed</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6</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UX Design Lead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2</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Interviewing</a:t>
                      </a:r>
                      <a:r>
                        <a:rPr lang="en-US" sz="800">
                          <a:solidFill>
                            <a:schemeClr val="dk2"/>
                          </a:solidFill>
                          <a:latin typeface="Source Sans Pro"/>
                          <a:ea typeface="Source Sans Pro"/>
                          <a:cs typeface="Source Sans Pro"/>
                          <a:sym typeface="Source Sans Pro"/>
                        </a:rPr>
                        <a:t>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Priority</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7</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UX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2</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Interviewing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Priority</a:t>
                      </a:r>
                      <a:endParaRPr b="1" sz="800">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FFF00"/>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8</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Delivery Manager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Heather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MO</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Hired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Transition</a:t>
                      </a:r>
                      <a:endParaRPr b="1" sz="800">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00FF00"/>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9</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Content Strategist/Plain Language Writer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ctr">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Posted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rtl="0" algn="ctr">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Active</a:t>
                      </a:r>
                      <a:endParaRPr b="1" sz="800">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10</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Backend Engineer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c>
                  <a:txBody>
                    <a:bodyPr/>
                    <a:lstStyle/>
                    <a:p>
                      <a:pPr indent="0" lvl="0" marL="0" rtl="0" algn="ctr">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Active</a:t>
                      </a:r>
                      <a:endParaRPr b="1" sz="800">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C3DCF3"/>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11</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Visual Designer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Queue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12</a:t>
                      </a:r>
                      <a:endParaRPr sz="800">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User Researcher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TBD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Queue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13</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QA Testing</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Pluribus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222222"/>
                          </a:solidFill>
                          <a:latin typeface="Source Sans Pro"/>
                          <a:ea typeface="Source Sans Pro"/>
                          <a:cs typeface="Source Sans Pro"/>
                          <a:sym typeface="Source Sans Pro"/>
                        </a:rPr>
                        <a:t>Closed</a:t>
                      </a:r>
                      <a:endParaRPr sz="800" u="none" cap="none" strike="noStrike">
                        <a:solidFill>
                          <a:srgbClr val="22222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14</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Analytics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Pluribus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Queue</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76775">
                <a:tc>
                  <a:txBody>
                    <a:bodyPr/>
                    <a:lstStyle/>
                    <a:p>
                      <a:pPr indent="0" lvl="0" marL="0" marR="0" rtl="0" algn="l">
                        <a:lnSpc>
                          <a:spcPct val="100000"/>
                        </a:lnSpc>
                        <a:spcBef>
                          <a:spcPts val="0"/>
                        </a:spcBef>
                        <a:spcAft>
                          <a:spcPts val="0"/>
                        </a:spcAft>
                        <a:buNone/>
                      </a:pPr>
                      <a:r>
                        <a:rPr lang="en-US" sz="800">
                          <a:solidFill>
                            <a:schemeClr val="dk2"/>
                          </a:solidFill>
                          <a:latin typeface="Source Sans Pro"/>
                          <a:ea typeface="Source Sans Pro"/>
                          <a:cs typeface="Source Sans Pro"/>
                          <a:sym typeface="Source Sans Pro"/>
                        </a:rPr>
                        <a:t>15</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Front End Developer</a:t>
                      </a:r>
                      <a:endParaRPr sz="800" u="none" cap="none" strike="noStrike">
                        <a:solidFill>
                          <a:schemeClr val="dk2"/>
                        </a:solidFill>
                        <a:latin typeface="Source Sans Pro"/>
                        <a:ea typeface="Source Sans Pro"/>
                        <a:cs typeface="Source Sans Pro"/>
                        <a:sym typeface="Source Sans Pro"/>
                      </a:endParaRPr>
                    </a:p>
                  </a:txBody>
                  <a:tcPr marT="27425" marB="27425" marR="27425" marL="27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Jared / Nadya</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chemeClr val="dk2"/>
                          </a:solidFill>
                          <a:latin typeface="Source Sans Pro"/>
                          <a:ea typeface="Source Sans Pro"/>
                          <a:cs typeface="Source Sans Pro"/>
                          <a:sym typeface="Source Sans Pro"/>
                        </a:rPr>
                        <a:t>MO / Pluribu</a:t>
                      </a:r>
                      <a:r>
                        <a:rPr lang="en-US" sz="800">
                          <a:solidFill>
                            <a:schemeClr val="dk2"/>
                          </a:solidFill>
                          <a:latin typeface="Source Sans Pro"/>
                          <a:ea typeface="Source Sans Pro"/>
                          <a:cs typeface="Source Sans Pro"/>
                          <a:sym typeface="Source Sans Pro"/>
                        </a:rPr>
                        <a:t>s</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None/>
                      </a:pPr>
                      <a:r>
                        <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Closed</a:t>
                      </a:r>
                      <a:endParaRPr sz="800" u="none" cap="none" strike="noStrike">
                        <a:solidFill>
                          <a:schemeClr val="dk2"/>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alpha val="0"/>
                        </a:srgbClr>
                      </a:solidFill>
                      <a:prstDash val="solid"/>
                      <a:round/>
                      <a:headEnd len="sm" w="sm" type="none"/>
                      <a:tailEnd len="sm" w="sm" type="none"/>
                    </a:lnB>
                    <a:solidFill>
                      <a:srgbClr val="F2F2F2"/>
                    </a:solidFill>
                  </a:tcPr>
                </a:tc>
              </a:tr>
            </a:tbl>
          </a:graphicData>
        </a:graphic>
      </p:graphicFrame>
      <p:sp>
        <p:nvSpPr>
          <p:cNvPr id="970" name="Google Shape;970;gf69b283f39_3_77"/>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Personnel Contractor Manpower Report</a:t>
            </a:r>
            <a:endParaRPr/>
          </a:p>
        </p:txBody>
      </p:sp>
      <p:sp>
        <p:nvSpPr>
          <p:cNvPr id="971" name="Google Shape;971;gf69b283f39_3_77"/>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0001AE</a:t>
            </a:r>
            <a:endParaRPr/>
          </a:p>
        </p:txBody>
      </p:sp>
      <p:sp>
        <p:nvSpPr>
          <p:cNvPr id="972" name="Google Shape;972;gf69b283f39_3_77"/>
          <p:cNvSpPr/>
          <p:nvPr/>
        </p:nvSpPr>
        <p:spPr>
          <a:xfrm>
            <a:off x="8234525" y="246000"/>
            <a:ext cx="626100" cy="536700"/>
          </a:xfrm>
          <a:prstGeom prst="plus">
            <a:avLst>
              <a:gd fmla="val 27087" name="adj"/>
            </a:avLst>
          </a:prstGeom>
          <a:solidFill>
            <a:srgbClr val="2E8B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6" name="Shape 976"/>
        <p:cNvGrpSpPr/>
        <p:nvPr/>
      </p:nvGrpSpPr>
      <p:grpSpPr>
        <a:xfrm>
          <a:off x="0" y="0"/>
          <a:ext cx="0" cy="0"/>
          <a:chOff x="0" y="0"/>
          <a:chExt cx="0" cy="0"/>
        </a:xfrm>
      </p:grpSpPr>
      <p:sp>
        <p:nvSpPr>
          <p:cNvPr id="977" name="Google Shape;977;gf1dcce232f_0_106"/>
          <p:cNvSpPr txBox="1"/>
          <p:nvPr>
            <p:ph type="ctrTitle"/>
          </p:nvPr>
        </p:nvSpPr>
        <p:spPr>
          <a:xfrm>
            <a:off x="464100" y="1525600"/>
            <a:ext cx="3676800" cy="68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600"/>
              <a:buNone/>
            </a:pPr>
            <a:r>
              <a:rPr lang="en-US" sz="3000">
                <a:solidFill>
                  <a:schemeClr val="lt1"/>
                </a:solidFill>
              </a:rPr>
              <a:t>VA CEDAR IDIQ TO1</a:t>
            </a:r>
            <a:endParaRPr b="1" sz="3600">
              <a:solidFill>
                <a:schemeClr val="lt1"/>
              </a:solidFill>
              <a:latin typeface="Century Gothic"/>
              <a:ea typeface="Century Gothic"/>
              <a:cs typeface="Century Gothic"/>
              <a:sym typeface="Century Gothic"/>
            </a:endParaRPr>
          </a:p>
        </p:txBody>
      </p:sp>
      <p:sp>
        <p:nvSpPr>
          <p:cNvPr id="978" name="Google Shape;978;gf1dcce232f_0_106"/>
          <p:cNvSpPr txBox="1"/>
          <p:nvPr/>
        </p:nvSpPr>
        <p:spPr>
          <a:xfrm>
            <a:off x="464100" y="1287850"/>
            <a:ext cx="6414000" cy="35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90"/>
              <a:buFont typeface="Arial"/>
              <a:buNone/>
            </a:pPr>
            <a:r>
              <a:rPr b="1" i="0" lang="en-US" sz="1090" u="none" cap="none" strike="noStrike">
                <a:solidFill>
                  <a:schemeClr val="lt1"/>
                </a:solidFill>
                <a:latin typeface="Source Sans Pro"/>
                <a:ea typeface="Source Sans Pro"/>
                <a:cs typeface="Source Sans Pro"/>
                <a:sym typeface="Source Sans Pro"/>
              </a:rPr>
              <a:t>VETERAN-FACING SERVICES – DIGITAL HEALTH MODERNIZATION</a:t>
            </a:r>
            <a:endParaRPr b="1" i="0" sz="1100" u="none" cap="none" strike="noStrike">
              <a:solidFill>
                <a:srgbClr val="000000"/>
              </a:solidFill>
              <a:latin typeface="Source Sans Pro"/>
              <a:ea typeface="Source Sans Pro"/>
              <a:cs typeface="Source Sans Pro"/>
              <a:sym typeface="Source Sans Pro"/>
            </a:endParaRPr>
          </a:p>
        </p:txBody>
      </p:sp>
      <p:sp>
        <p:nvSpPr>
          <p:cNvPr id="979" name="Google Shape;979;gf1dcce232f_0_106"/>
          <p:cNvSpPr/>
          <p:nvPr/>
        </p:nvSpPr>
        <p:spPr>
          <a:xfrm>
            <a:off x="536250" y="2333675"/>
            <a:ext cx="453900" cy="3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f1dcce232f_0_106"/>
          <p:cNvSpPr txBox="1"/>
          <p:nvPr/>
        </p:nvSpPr>
        <p:spPr>
          <a:xfrm>
            <a:off x="430825" y="2394575"/>
            <a:ext cx="5171400" cy="215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90"/>
              <a:buFont typeface="Arial"/>
              <a:buNone/>
            </a:pPr>
            <a:r>
              <a:rPr b="0" i="0" lang="en-US" sz="1290" u="none" cap="none" strike="noStrike">
                <a:solidFill>
                  <a:schemeClr val="lt1"/>
                </a:solidFill>
                <a:latin typeface="Source Sans Pro"/>
                <a:ea typeface="Source Sans Pro"/>
                <a:cs typeface="Source Sans Pro"/>
                <a:sym typeface="Source Sans Pro"/>
              </a:rPr>
              <a:t>Compliance, Governance and Reporting</a:t>
            </a:r>
            <a:endParaRPr b="0" i="0" sz="12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0001AA: Delivery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0001AB: Monitoring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0001AC: Contractor’s Progress, Status and Management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0001AD: Status of Government Furnished Equipment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0"/>
              </a:spcAft>
              <a:buClr>
                <a:schemeClr val="lt1"/>
              </a:buClr>
              <a:buSzPts val="1090"/>
              <a:buFont typeface="Source Sans Pro"/>
              <a:buChar char="●"/>
            </a:pPr>
            <a:r>
              <a:rPr b="0" i="0" lang="en-US" sz="1090" u="none" cap="none" strike="noStrike">
                <a:solidFill>
                  <a:schemeClr val="lt1"/>
                </a:solidFill>
                <a:latin typeface="Source Sans Pro"/>
                <a:ea typeface="Source Sans Pro"/>
                <a:cs typeface="Source Sans Pro"/>
                <a:sym typeface="Source Sans Pro"/>
              </a:rPr>
              <a:t>CLIN 0001AE: Personnel Contractor Manpower Report</a:t>
            </a:r>
            <a:endParaRPr b="0" i="0" sz="1090" u="none" cap="none" strike="noStrike">
              <a:solidFill>
                <a:schemeClr val="lt1"/>
              </a:solidFill>
              <a:latin typeface="Source Sans Pro"/>
              <a:ea typeface="Source Sans Pro"/>
              <a:cs typeface="Source Sans Pro"/>
              <a:sym typeface="Source Sans Pro"/>
            </a:endParaRPr>
          </a:p>
          <a:p>
            <a:pPr indent="-183515" lvl="0" marL="228600" marR="0" rtl="0" algn="l">
              <a:lnSpc>
                <a:spcPct val="100000"/>
              </a:lnSpc>
              <a:spcBef>
                <a:spcPts val="1000"/>
              </a:spcBef>
              <a:spcAft>
                <a:spcPts val="1000"/>
              </a:spcAft>
              <a:buClr>
                <a:schemeClr val="lt1"/>
              </a:buClr>
              <a:buSzPts val="1090"/>
              <a:buFont typeface="Source Sans Pro"/>
              <a:buChar char="●"/>
            </a:pPr>
            <a:r>
              <a:rPr b="1" i="0" lang="en-US" sz="1090" u="none" cap="none" strike="noStrike">
                <a:solidFill>
                  <a:schemeClr val="lt1"/>
                </a:solidFill>
                <a:latin typeface="Source Sans Pro"/>
                <a:ea typeface="Source Sans Pro"/>
                <a:cs typeface="Source Sans Pro"/>
                <a:sym typeface="Source Sans Pro"/>
              </a:rPr>
              <a:t>CLIN 0001AF: Contractor Staff Roster</a:t>
            </a:r>
            <a:endParaRPr b="1" i="0" sz="1090" u="none" cap="none" strike="noStrike">
              <a:solidFill>
                <a:schemeClr val="lt1"/>
              </a:solidFill>
              <a:latin typeface="Source Sans Pro"/>
              <a:ea typeface="Source Sans Pro"/>
              <a:cs typeface="Source Sans Pro"/>
              <a:sym typeface="Source Sans Pr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f69b283f39_1_32"/>
          <p:cNvSpPr txBox="1"/>
          <p:nvPr>
            <p:ph type="title"/>
          </p:nvPr>
        </p:nvSpPr>
        <p:spPr>
          <a:xfrm>
            <a:off x="457201" y="514351"/>
            <a:ext cx="4994400" cy="647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800"/>
              <a:buFont typeface="Source Sans Pro"/>
              <a:buNone/>
            </a:pPr>
            <a:r>
              <a:rPr lang="en-US" sz="3000"/>
              <a:t>Contractor Staff Roster</a:t>
            </a:r>
            <a:endParaRPr sz="3000"/>
          </a:p>
        </p:txBody>
      </p:sp>
      <p:sp>
        <p:nvSpPr>
          <p:cNvPr id="986" name="Google Shape;986;gf69b283f39_1_32"/>
          <p:cNvSpPr txBox="1"/>
          <p:nvPr>
            <p:ph idx="1" type="body"/>
          </p:nvPr>
        </p:nvSpPr>
        <p:spPr>
          <a:xfrm>
            <a:off x="457200" y="1428750"/>
            <a:ext cx="4994400" cy="3352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20000"/>
              </a:lnSpc>
              <a:spcBef>
                <a:spcPts val="600"/>
              </a:spcBef>
              <a:spcAft>
                <a:spcPts val="0"/>
              </a:spcAft>
              <a:buSzPts val="2000"/>
              <a:buChar char="•"/>
            </a:pPr>
            <a:r>
              <a:rPr lang="en-US"/>
              <a:t>Contractor Staff Roster</a:t>
            </a:r>
            <a:endParaRPr/>
          </a:p>
          <a:p>
            <a:pPr indent="-215900" lvl="0" marL="228600" marR="0" rtl="0" algn="l">
              <a:lnSpc>
                <a:spcPct val="120000"/>
              </a:lnSpc>
              <a:spcBef>
                <a:spcPts val="600"/>
              </a:spcBef>
              <a:spcAft>
                <a:spcPts val="0"/>
              </a:spcAft>
              <a:buSzPts val="1800"/>
              <a:buChar char="•"/>
            </a:pPr>
            <a:r>
              <a:rPr lang="en-US"/>
              <a:t>Update Log</a:t>
            </a:r>
            <a:endParaRPr/>
          </a:p>
        </p:txBody>
      </p:sp>
      <p:sp>
        <p:nvSpPr>
          <p:cNvPr id="987" name="Google Shape;987;gf69b283f39_1_32"/>
          <p:cNvSpPr txBox="1"/>
          <p:nvPr>
            <p:ph idx="2" type="body"/>
          </p:nvPr>
        </p:nvSpPr>
        <p:spPr>
          <a:xfrm>
            <a:off x="457200" y="247650"/>
            <a:ext cx="49944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0001AF</a:t>
            </a:r>
            <a:endParaRPr/>
          </a:p>
        </p:txBody>
      </p:sp>
      <p:sp>
        <p:nvSpPr>
          <p:cNvPr id="988" name="Google Shape;988;gf69b283f39_1_32"/>
          <p:cNvSpPr txBox="1"/>
          <p:nvPr>
            <p:ph idx="3" type="body"/>
          </p:nvPr>
        </p:nvSpPr>
        <p:spPr>
          <a:xfrm>
            <a:off x="6096000" y="514350"/>
            <a:ext cx="2590800" cy="4114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000"/>
              <a:buNone/>
            </a:pPr>
            <a:r>
              <a:rPr i="1" lang="en-US"/>
              <a:t>The Contractor shall submit a roster to the COR in accordance with Base PWS 9.2.4.</a:t>
            </a:r>
            <a:endParaRPr i="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f69b283f39_1_39"/>
          <p:cNvSpPr txBox="1"/>
          <p:nvPr>
            <p:ph type="title"/>
          </p:nvPr>
        </p:nvSpPr>
        <p:spPr>
          <a:xfrm>
            <a:off x="457200" y="442500"/>
            <a:ext cx="8229600" cy="536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accent1"/>
              </a:buClr>
              <a:buSzPct val="93750"/>
              <a:buFont typeface="Source Sans Pro"/>
              <a:buNone/>
            </a:pPr>
            <a:r>
              <a:rPr lang="en-US">
                <a:extLst>
                  <a:ext uri="http://customooxmlschemas.google.com/">
                    <go:slidesCustomData xmlns:go="http://customooxmlschemas.google.com/" textRoundtripDataId="87"/>
                  </a:ext>
                </a:extLst>
              </a:rPr>
              <a:t>Contractor</a:t>
            </a:r>
            <a:r>
              <a:rPr lang="en-US"/>
              <a:t> Staff Roster &amp; PIV Status</a:t>
            </a:r>
            <a:endParaRPr sz="3200"/>
          </a:p>
        </p:txBody>
      </p:sp>
      <p:graphicFrame>
        <p:nvGraphicFramePr>
          <p:cNvPr id="994" name="Google Shape;994;gf69b283f39_1_39"/>
          <p:cNvGraphicFramePr/>
          <p:nvPr/>
        </p:nvGraphicFramePr>
        <p:xfrm>
          <a:off x="204638" y="923425"/>
          <a:ext cx="3000000" cy="3000000"/>
        </p:xfrm>
        <a:graphic>
          <a:graphicData uri="http://schemas.openxmlformats.org/drawingml/2006/table">
            <a:tbl>
              <a:tblPr>
                <a:noFill/>
                <a:tableStyleId>{DA68B292-7F20-4FEF-ACA4-DCA2AE57A7A9}</a:tableStyleId>
              </a:tblPr>
              <a:tblGrid>
                <a:gridCol w="966725"/>
                <a:gridCol w="966725"/>
                <a:gridCol w="909925"/>
                <a:gridCol w="851250"/>
                <a:gridCol w="1655950"/>
                <a:gridCol w="634825"/>
                <a:gridCol w="826350"/>
                <a:gridCol w="1304950"/>
                <a:gridCol w="583825"/>
              </a:tblGrid>
              <a:tr h="488250">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Contractor </a:t>
                      </a:r>
                      <a:endParaRPr b="1" sz="8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Full Name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Company </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Employee Status</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Role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Email </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US" sz="800" u="none" cap="none" strike="noStrike">
                          <a:solidFill>
                            <a:schemeClr val="lt1"/>
                          </a:solidFill>
                          <a:latin typeface="Source Sans Pro"/>
                          <a:ea typeface="Source Sans Pro"/>
                          <a:cs typeface="Source Sans Pro"/>
                          <a:sym typeface="Source Sans Pro"/>
                        </a:rPr>
                        <a:t>Onboarding Status</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a:solidFill>
                            <a:schemeClr val="lt1"/>
                          </a:solidFill>
                          <a:latin typeface="Source Sans Pro"/>
                          <a:ea typeface="Source Sans Pro"/>
                          <a:cs typeface="Source Sans Pro"/>
                          <a:sym typeface="Source Sans Pro"/>
                        </a:rPr>
                        <a:t>Fingerprint </a:t>
                      </a:r>
                      <a:endParaRPr b="1" sz="800">
                        <a:solidFill>
                          <a:schemeClr val="l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rPr b="1" lang="en-US" sz="800">
                          <a:solidFill>
                            <a:schemeClr val="lt1"/>
                          </a:solidFill>
                          <a:latin typeface="Source Sans Pro"/>
                          <a:ea typeface="Source Sans Pro"/>
                          <a:cs typeface="Source Sans Pro"/>
                          <a:sym typeface="Source Sans Pro"/>
                        </a:rPr>
                        <a:t>Phase</a:t>
                      </a:r>
                      <a:endParaRPr b="1" sz="800">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Tier 2 Background Investigation </a:t>
                      </a:r>
                      <a:r>
                        <a:rPr b="1" lang="en-US" sz="800">
                          <a:solidFill>
                            <a:schemeClr val="lt1"/>
                          </a:solidFill>
                          <a:latin typeface="Source Sans Pro"/>
                          <a:ea typeface="Source Sans Pro"/>
                          <a:cs typeface="Source Sans Pro"/>
                          <a:sym typeface="Source Sans Pro"/>
                        </a:rPr>
                        <a:t>Phase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GFE </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31010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Jeff Scheire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MO Studio / Prime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Executive Champion / SME </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jeff@themostudio.com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N/A</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N/A</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33887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Shawn Drinkard</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MO Studio / Prime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strike="sngStrike">
                          <a:solidFill>
                            <a:schemeClr val="dk2"/>
                          </a:solidFill>
                          <a:latin typeface="Source Sans Pro"/>
                          <a:ea typeface="Source Sans Pro"/>
                          <a:cs typeface="Source Sans Pro"/>
                          <a:sym typeface="Source Sans Pro"/>
                        </a:rPr>
                        <a:t>Program </a:t>
                      </a:r>
                      <a:endParaRPr b="1" sz="800" strike="sng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rPr b="1" lang="en-US" sz="800" strike="sngStrike">
                          <a:solidFill>
                            <a:schemeClr val="dk2"/>
                          </a:solidFill>
                          <a:latin typeface="Source Sans Pro"/>
                          <a:ea typeface="Source Sans Pro"/>
                          <a:cs typeface="Source Sans Pro"/>
                          <a:sym typeface="Source Sans Pro"/>
                        </a:rPr>
                        <a:t>Manager</a:t>
                      </a:r>
                      <a:endParaRPr b="1" sz="800" u="none" cap="none" strike="sngStrike">
                        <a:solidFill>
                          <a:schemeClr val="dk2"/>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drink@themostudio.com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In Progress</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Pre-award BI forms uploaded to SharePoint on 10/25</a:t>
                      </a:r>
                      <a:endParaRPr sz="800">
                        <a:solidFill>
                          <a:srgbClr val="434343"/>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338875">
                <a:tc>
                  <a:txBody>
                    <a:bodyPr/>
                    <a:lstStyle/>
                    <a:p>
                      <a:pPr indent="0" lvl="0" marL="0" rtl="0" algn="l">
                        <a:spcBef>
                          <a:spcPts val="0"/>
                        </a:spcBef>
                        <a:spcAft>
                          <a:spcPts val="0"/>
                        </a:spcAft>
                        <a:buClr>
                          <a:srgbClr val="000000"/>
                        </a:buClr>
                        <a:buSzPts val="800"/>
                        <a:buFont typeface="Arial"/>
                        <a:buNone/>
                      </a:pPr>
                      <a:r>
                        <a:rPr b="1" lang="en-US" sz="800" strike="sngStrike">
                          <a:solidFill>
                            <a:srgbClr val="434343"/>
                          </a:solidFill>
                          <a:latin typeface="Source Sans Pro"/>
                          <a:ea typeface="Source Sans Pro"/>
                          <a:cs typeface="Source Sans Pro"/>
                          <a:sym typeface="Source Sans Pro"/>
                        </a:rPr>
                        <a:t>Lara Siopis</a:t>
                      </a:r>
                      <a:endParaRPr b="1" sz="800" u="none" cap="none"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b="1" lang="en-US" sz="800" strike="sngStrike">
                          <a:solidFill>
                            <a:srgbClr val="434343"/>
                          </a:solidFill>
                          <a:latin typeface="Source Sans Pro"/>
                          <a:ea typeface="Source Sans Pro"/>
                          <a:cs typeface="Source Sans Pro"/>
                          <a:sym typeface="Source Sans Pro"/>
                        </a:rPr>
                        <a:t>MO Studio / Prime</a:t>
                      </a:r>
                      <a:endParaRPr b="1" sz="800" u="none" cap="none"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800" strike="sngStrike">
                          <a:solidFill>
                            <a:srgbClr val="434343"/>
                          </a:solidFill>
                          <a:latin typeface="Source Sans Pro"/>
                          <a:ea typeface="Source Sans Pro"/>
                          <a:cs typeface="Source Sans Pro"/>
                          <a:sym typeface="Source Sans Pro"/>
                        </a:rPr>
                        <a:t>Inactive</a:t>
                      </a:r>
                      <a:endParaRPr b="1" sz="800" u="none" cap="none"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800" strike="sngStrike">
                          <a:solidFill>
                            <a:schemeClr val="dk2"/>
                          </a:solidFill>
                          <a:latin typeface="Source Sans Pro"/>
                          <a:ea typeface="Source Sans Pro"/>
                          <a:cs typeface="Source Sans Pro"/>
                          <a:sym typeface="Source Sans Pro"/>
                        </a:rPr>
                        <a:t>Product Manager</a:t>
                      </a:r>
                      <a:endParaRPr b="1" sz="800" strike="sngStrike">
                        <a:solidFill>
                          <a:schemeClr val="dk2"/>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800" strike="sngStrike">
                          <a:solidFill>
                            <a:srgbClr val="434343"/>
                          </a:solidFill>
                          <a:latin typeface="Source Sans Pro"/>
                          <a:ea typeface="Source Sans Pro"/>
                          <a:cs typeface="Source Sans Pro"/>
                          <a:sym typeface="Source Sans Pro"/>
                        </a:rPr>
                        <a:t>lara@themostudio.com</a:t>
                      </a:r>
                      <a:endParaRPr b="1" sz="800" u="none" cap="none"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None/>
                      </a:pPr>
                      <a:r>
                        <a:rPr b="1" lang="en-US" sz="800" strike="sngStrike">
                          <a:solidFill>
                            <a:srgbClr val="434343"/>
                          </a:solidFill>
                          <a:latin typeface="Source Sans Pro"/>
                          <a:ea typeface="Source Sans Pro"/>
                          <a:cs typeface="Source Sans Pro"/>
                          <a:sym typeface="Source Sans Pro"/>
                        </a:rPr>
                        <a:t>In Active</a:t>
                      </a:r>
                      <a:endParaRPr b="1" sz="800"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None/>
                      </a:pPr>
                      <a:r>
                        <a:rPr b="1" lang="en-US" sz="800" strike="sngStrike">
                          <a:solidFill>
                            <a:srgbClr val="434343"/>
                          </a:solidFill>
                          <a:latin typeface="Source Sans Pro"/>
                          <a:ea typeface="Source Sans Pro"/>
                          <a:cs typeface="Source Sans Pro"/>
                          <a:sym typeface="Source Sans Pro"/>
                        </a:rPr>
                        <a:t>N/A</a:t>
                      </a:r>
                      <a:endParaRPr b="1" sz="800"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None/>
                      </a:pPr>
                      <a:r>
                        <a:rPr b="1" lang="en-US" sz="800" strike="sngStrike">
                          <a:solidFill>
                            <a:srgbClr val="434343"/>
                          </a:solidFill>
                          <a:latin typeface="Source Sans Pro"/>
                          <a:ea typeface="Source Sans Pro"/>
                          <a:cs typeface="Source Sans Pro"/>
                          <a:sym typeface="Source Sans Pro"/>
                        </a:rPr>
                        <a:t>N/A</a:t>
                      </a:r>
                      <a:endParaRPr b="1" sz="800"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800" strike="sngStrike">
                          <a:solidFill>
                            <a:srgbClr val="434343"/>
                          </a:solidFill>
                          <a:latin typeface="Source Sans Pro"/>
                          <a:ea typeface="Source Sans Pro"/>
                          <a:cs typeface="Source Sans Pro"/>
                          <a:sym typeface="Source Sans Pro"/>
                        </a:rPr>
                        <a:t>No</a:t>
                      </a:r>
                      <a:endParaRPr b="1" sz="800" u="none" cap="none" strike="sng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Heather Vujovich</a:t>
                      </a:r>
                      <a:endParaRPr sz="800">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FF0000"/>
                          </a:solidFill>
                          <a:latin typeface="Source Sans Pro"/>
                          <a:ea typeface="Source Sans Pro"/>
                          <a:cs typeface="Source Sans Pro"/>
                          <a:sym typeface="Source Sans Pro"/>
                        </a:rPr>
                        <a:t>MO Studio / Prime</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FF0000"/>
                          </a:solidFill>
                          <a:latin typeface="Source Sans Pro"/>
                          <a:ea typeface="Source Sans Pro"/>
                          <a:cs typeface="Source Sans Pro"/>
                          <a:sym typeface="Source Sans Pro"/>
                        </a:rPr>
                        <a:t>Active</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Delivery Manager</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heather.vujovich</a:t>
                      </a:r>
                      <a:r>
                        <a:rPr lang="en-US" sz="800" u="none" cap="none" strike="noStrike">
                          <a:solidFill>
                            <a:srgbClr val="FF0000"/>
                          </a:solidFill>
                          <a:latin typeface="Source Sans Pro"/>
                          <a:ea typeface="Source Sans Pro"/>
                          <a:cs typeface="Source Sans Pro"/>
                          <a:sym typeface="Source Sans Pro"/>
                        </a:rPr>
                        <a:t>@themostudio.com</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In Progress</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a:solidFill>
                            <a:srgbClr val="FF0000"/>
                          </a:solidFill>
                          <a:latin typeface="Source Sans Pro"/>
                          <a:ea typeface="Source Sans Pro"/>
                          <a:cs typeface="Source Sans Pro"/>
                          <a:sym typeface="Source Sans Pro"/>
                        </a:rPr>
                        <a:t>To be scheduled</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FF0000"/>
                          </a:solidFill>
                          <a:latin typeface="Source Sans Pro"/>
                          <a:ea typeface="Source Sans Pro"/>
                          <a:cs typeface="Source Sans Pro"/>
                          <a:sym typeface="Source Sans Pro"/>
                        </a:rPr>
                        <a:t>Need to upload forms to SharePoint</a:t>
                      </a:r>
                      <a:endParaRPr sz="800">
                        <a:solidFill>
                          <a:srgbClr val="FF0000"/>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FF0000"/>
                          </a:solidFill>
                          <a:latin typeface="Source Sans Pro"/>
                          <a:ea typeface="Source Sans Pro"/>
                          <a:cs typeface="Source Sans Pro"/>
                          <a:sym typeface="Source Sans Pro"/>
                        </a:rPr>
                        <a:t>No</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Matthew Stiner</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MO Studio / Prime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SME </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matt@themostudio.com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N/A</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a:solidFill>
                          <a:srgbClr val="434343"/>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N/A</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Paula Mendoza</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MO Studio / Prime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Scrum Master</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paula@themostudio.com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In Progress</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Pre-award BI forms uploaded to SharePoint on 10/25</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Jared Cooke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MO Studio / Prime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Front-End Developer</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jared@themostudio.com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In Progress</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Pre-award BI forms uploaded to SharePoint on 10/25</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Nadya Primak </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Pluribus / Sub</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Active</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Front-End Developer</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nprimak@pluribusdigital.com</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800"/>
                        <a:buFont typeface="Arial"/>
                        <a:buNone/>
                      </a:pPr>
                      <a:r>
                        <a:rPr lang="en-US" sz="800">
                          <a:solidFill>
                            <a:srgbClr val="434343"/>
                          </a:solidFill>
                          <a:latin typeface="Source Sans Pro"/>
                          <a:ea typeface="Source Sans Pro"/>
                          <a:cs typeface="Source Sans Pro"/>
                          <a:sym typeface="Source Sans Pro"/>
                        </a:rPr>
                        <a:t>In Progress</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Pending adjudication</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800">
                          <a:solidFill>
                            <a:srgbClr val="434343"/>
                          </a:solidFill>
                          <a:latin typeface="Source Sans Pro"/>
                          <a:ea typeface="Source Sans Pro"/>
                          <a:cs typeface="Source Sans Pro"/>
                          <a:sym typeface="Source Sans Pro"/>
                        </a:rPr>
                        <a:t>Pre-award BI forms uploaded to SharePoint on 10/25</a:t>
                      </a:r>
                      <a:endParaRPr sz="800">
                        <a:solidFill>
                          <a:srgbClr val="434343"/>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sz="800">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No</a:t>
                      </a:r>
                      <a:endParaRPr sz="800" u="none" cap="none" strike="noStrike">
                        <a:solidFill>
                          <a:srgbClr val="434343"/>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453725">
                <a:tc>
                  <a:txBody>
                    <a:bodyPr/>
                    <a:lstStyle/>
                    <a:p>
                      <a:pPr indent="0" lvl="0" marL="0" rtl="0" algn="l">
                        <a:spcBef>
                          <a:spcPts val="0"/>
                        </a:spcBef>
                        <a:spcAft>
                          <a:spcPts val="0"/>
                        </a:spcAft>
                        <a:buNone/>
                      </a:pPr>
                      <a:r>
                        <a:rPr lang="en-US" sz="800">
                          <a:solidFill>
                            <a:srgbClr val="FF0000"/>
                          </a:solidFill>
                          <a:latin typeface="Source Sans Pro"/>
                          <a:ea typeface="Source Sans Pro"/>
                          <a:cs typeface="Source Sans Pro"/>
                          <a:sym typeface="Source Sans Pro"/>
                        </a:rPr>
                        <a:t>Tamera Corson</a:t>
                      </a:r>
                      <a:endParaRPr sz="800">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Serve Advisory/Sub</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Active</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Project Manager</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tamera.corson@serveadvisory.com</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rgbClr val="FF0000"/>
                          </a:solidFill>
                          <a:latin typeface="Source Sans Pro"/>
                          <a:ea typeface="Source Sans Pro"/>
                          <a:cs typeface="Source Sans Pro"/>
                          <a:sym typeface="Source Sans Pro"/>
                        </a:rPr>
                        <a:t>In Progress</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rgbClr val="FF0000"/>
                          </a:solidFill>
                          <a:latin typeface="Source Sans Pro"/>
                          <a:ea typeface="Source Sans Pro"/>
                          <a:cs typeface="Source Sans Pro"/>
                          <a:sym typeface="Source Sans Pro"/>
                        </a:rPr>
                        <a:t>To be scheduled</a:t>
                      </a:r>
                      <a:endParaRPr sz="800">
                        <a:solidFill>
                          <a:srgbClr val="FF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800">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800">
                          <a:solidFill>
                            <a:srgbClr val="FF0000"/>
                          </a:solidFill>
                          <a:latin typeface="Source Sans Pro"/>
                          <a:ea typeface="Source Sans Pro"/>
                          <a:cs typeface="Source Sans Pro"/>
                          <a:sym typeface="Source Sans Pro"/>
                        </a:rPr>
                        <a:t>Need to upload forms to SharePoint</a:t>
                      </a:r>
                      <a:endParaRPr sz="800">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800">
                          <a:solidFill>
                            <a:srgbClr val="FF0000"/>
                          </a:solidFill>
                          <a:latin typeface="Source Sans Pro"/>
                          <a:ea typeface="Source Sans Pro"/>
                          <a:cs typeface="Source Sans Pro"/>
                          <a:sym typeface="Source Sans Pro"/>
                        </a:rPr>
                        <a:t>No</a:t>
                      </a:r>
                      <a:endParaRPr sz="800" u="none" cap="none" strike="noStrike">
                        <a:solidFill>
                          <a:srgbClr val="FF0000"/>
                        </a:solidFill>
                        <a:latin typeface="Source Sans Pro"/>
                        <a:ea typeface="Source Sans Pro"/>
                        <a:cs typeface="Source Sans Pro"/>
                        <a:sym typeface="Source Sans Pro"/>
                      </a:endParaRPr>
                    </a:p>
                  </a:txBody>
                  <a:tcPr marT="27425" marB="0" marR="0"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995" name="Google Shape;995;gf69b283f39_1_39"/>
          <p:cNvSpPr txBox="1"/>
          <p:nvPr>
            <p:ph idx="2" type="body"/>
          </p:nvPr>
        </p:nvSpPr>
        <p:spPr>
          <a:xfrm>
            <a:off x="440088" y="17580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0001AF</a:t>
            </a:r>
            <a:endParaRPr/>
          </a:p>
        </p:txBody>
      </p:sp>
      <p:sp>
        <p:nvSpPr>
          <p:cNvPr id="996" name="Google Shape;996;gf69b283f39_1_39"/>
          <p:cNvSpPr/>
          <p:nvPr/>
        </p:nvSpPr>
        <p:spPr>
          <a:xfrm>
            <a:off x="8234525" y="246000"/>
            <a:ext cx="626100" cy="536700"/>
          </a:xfrm>
          <a:prstGeom prst="plus">
            <a:avLst>
              <a:gd fmla="val 27087"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f69b283f39_0_402"/>
          <p:cNvSpPr txBox="1"/>
          <p:nvPr>
            <p:ph idx="1" type="body"/>
          </p:nvPr>
        </p:nvSpPr>
        <p:spPr>
          <a:xfrm>
            <a:off x="457200" y="1276351"/>
            <a:ext cx="8229600" cy="3352800"/>
          </a:xfrm>
          <a:prstGeom prst="rect">
            <a:avLst/>
          </a:prstGeom>
          <a:noFill/>
          <a:ln>
            <a:noFill/>
          </a:ln>
        </p:spPr>
        <p:txBody>
          <a:bodyPr anchorCtr="0" anchor="t" bIns="45700" lIns="91425" spcFirstLastPara="1" rIns="91425" wrap="square" tIns="45700">
            <a:normAutofit/>
          </a:bodyPr>
          <a:lstStyle/>
          <a:p>
            <a:pPr indent="-165100" lvl="0" marL="228600" marR="0" rtl="0" algn="l">
              <a:lnSpc>
                <a:spcPct val="120000"/>
              </a:lnSpc>
              <a:spcBef>
                <a:spcPts val="600"/>
              </a:spcBef>
              <a:spcAft>
                <a:spcPts val="0"/>
              </a:spcAft>
              <a:buSzPts val="1400"/>
              <a:buChar char="•"/>
            </a:pPr>
            <a:r>
              <a:rPr lang="en-US" sz="1400"/>
              <a:t>CLIN 0001AA: Delivery Report</a:t>
            </a:r>
            <a:endParaRPr sz="1400"/>
          </a:p>
          <a:p>
            <a:pPr indent="-165100" lvl="0" marL="228600" marR="0" rtl="0" algn="l">
              <a:lnSpc>
                <a:spcPct val="120000"/>
              </a:lnSpc>
              <a:spcBef>
                <a:spcPts val="600"/>
              </a:spcBef>
              <a:spcAft>
                <a:spcPts val="0"/>
              </a:spcAft>
              <a:buSzPts val="1400"/>
              <a:buChar char="•"/>
            </a:pPr>
            <a:r>
              <a:rPr lang="en-US" sz="1400"/>
              <a:t>CLIN 0001AB: Monitoring Report</a:t>
            </a:r>
            <a:endParaRPr sz="1400"/>
          </a:p>
          <a:p>
            <a:pPr indent="-165100" lvl="0" marL="228600" marR="0" rtl="0" algn="l">
              <a:lnSpc>
                <a:spcPct val="120000"/>
              </a:lnSpc>
              <a:spcBef>
                <a:spcPts val="600"/>
              </a:spcBef>
              <a:spcAft>
                <a:spcPts val="0"/>
              </a:spcAft>
              <a:buSzPts val="1400"/>
              <a:buChar char="•"/>
            </a:pPr>
            <a:r>
              <a:rPr lang="en-US" sz="1400"/>
              <a:t>CLIN 0001AC: Contractor’s Progress, Status and Management Report</a:t>
            </a:r>
            <a:endParaRPr sz="1400"/>
          </a:p>
          <a:p>
            <a:pPr indent="-165100" lvl="0" marL="228600" marR="0" rtl="0" algn="l">
              <a:lnSpc>
                <a:spcPct val="120000"/>
              </a:lnSpc>
              <a:spcBef>
                <a:spcPts val="600"/>
              </a:spcBef>
              <a:spcAft>
                <a:spcPts val="0"/>
              </a:spcAft>
              <a:buSzPts val="1400"/>
              <a:buChar char="•"/>
            </a:pPr>
            <a:r>
              <a:rPr lang="en-US" sz="1400"/>
              <a:t>CLIN 0001AD: Status of Government Furnished Equipment Report</a:t>
            </a:r>
            <a:endParaRPr sz="1400"/>
          </a:p>
          <a:p>
            <a:pPr indent="-165100" lvl="0" marL="228600" marR="0" rtl="0" algn="l">
              <a:lnSpc>
                <a:spcPct val="120000"/>
              </a:lnSpc>
              <a:spcBef>
                <a:spcPts val="600"/>
              </a:spcBef>
              <a:spcAft>
                <a:spcPts val="0"/>
              </a:spcAft>
              <a:buSzPts val="1400"/>
              <a:buChar char="•"/>
            </a:pPr>
            <a:r>
              <a:rPr lang="en-US" sz="1400"/>
              <a:t>CLIN 0001AE: Personnel Contractor Manpower Report</a:t>
            </a:r>
            <a:endParaRPr sz="1400"/>
          </a:p>
          <a:p>
            <a:pPr indent="-165100" lvl="0" marL="228600" marR="0" rtl="0" algn="l">
              <a:lnSpc>
                <a:spcPct val="120000"/>
              </a:lnSpc>
              <a:spcBef>
                <a:spcPts val="600"/>
              </a:spcBef>
              <a:spcAft>
                <a:spcPts val="0"/>
              </a:spcAft>
              <a:buSzPts val="1400"/>
              <a:buChar char="•"/>
            </a:pPr>
            <a:r>
              <a:rPr lang="en-US" sz="1400"/>
              <a:t>CLIN 0001AF: Contractor Staff Roster</a:t>
            </a:r>
            <a:endParaRPr sz="1400"/>
          </a:p>
        </p:txBody>
      </p:sp>
      <p:sp>
        <p:nvSpPr>
          <p:cNvPr id="346" name="Google Shape;346;gf69b283f39_0_40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Reporting Requirements</a:t>
            </a:r>
            <a:endParaRPr/>
          </a:p>
        </p:txBody>
      </p:sp>
      <p:sp>
        <p:nvSpPr>
          <p:cNvPr id="347" name="Google Shape;347;gf69b283f39_0_40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graphicFrame>
        <p:nvGraphicFramePr>
          <p:cNvPr id="1001" name="Google Shape;1001;gf69b283f39_1_52"/>
          <p:cNvGraphicFramePr/>
          <p:nvPr/>
        </p:nvGraphicFramePr>
        <p:xfrm>
          <a:off x="469525" y="1284625"/>
          <a:ext cx="3000000" cy="3000000"/>
        </p:xfrm>
        <a:graphic>
          <a:graphicData uri="http://schemas.openxmlformats.org/drawingml/2006/table">
            <a:tbl>
              <a:tblPr>
                <a:noFill/>
                <a:tableStyleId>{DA68B292-7F20-4FEF-ACA4-DCA2AE57A7A9}</a:tableStyleId>
              </a:tblPr>
              <a:tblGrid>
                <a:gridCol w="6683200"/>
                <a:gridCol w="948350"/>
                <a:gridCol w="598075"/>
              </a:tblGrid>
              <a:tr h="284350">
                <a:tc>
                  <a:txBody>
                    <a:bodyPr/>
                    <a:lstStyle/>
                    <a:p>
                      <a:pPr indent="0" lvl="0" marL="0" marR="0" rtl="0" algn="l">
                        <a:lnSpc>
                          <a:spcPct val="100000"/>
                        </a:lnSpc>
                        <a:spcBef>
                          <a:spcPts val="0"/>
                        </a:spcBef>
                        <a:spcAft>
                          <a:spcPts val="0"/>
                        </a:spcAft>
                        <a:buClr>
                          <a:srgbClr val="000000"/>
                        </a:buClr>
                        <a:buSzPts val="800"/>
                        <a:buFont typeface="Arial"/>
                        <a:buNone/>
                      </a:pPr>
                      <a:r>
                        <a:rPr b="1" lang="en-US" sz="800">
                          <a:solidFill>
                            <a:schemeClr val="lt1"/>
                          </a:solidFill>
                          <a:latin typeface="Source Sans Pro"/>
                          <a:ea typeface="Source Sans Pro"/>
                          <a:cs typeface="Source Sans Pro"/>
                          <a:sym typeface="Source Sans Pro"/>
                        </a:rPr>
                        <a:t>Changes / Updates</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Updated by</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u="none" cap="none" strike="noStrike">
                          <a:solidFill>
                            <a:schemeClr val="lt1"/>
                          </a:solidFill>
                          <a:latin typeface="Source Sans Pro"/>
                          <a:ea typeface="Source Sans Pro"/>
                          <a:cs typeface="Source Sans Pro"/>
                          <a:sym typeface="Source Sans Pro"/>
                        </a:rPr>
                        <a:t>Date</a:t>
                      </a:r>
                      <a:endParaRPr b="1" sz="800" u="none" cap="none" strike="noStrike">
                        <a:solidFill>
                          <a:schemeClr val="lt1"/>
                        </a:solidFill>
                        <a:latin typeface="Source Sans Pro"/>
                        <a:ea typeface="Source Sans Pro"/>
                        <a:cs typeface="Source Sans Pro"/>
                        <a:sym typeface="Source Sans Pro"/>
                      </a:endParaRPr>
                    </a:p>
                  </a:txBody>
                  <a:tcPr marT="27425" marB="27425" marR="27425" marL="27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r>
              <a:tr h="2843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Added Nadya Primak, she will as FE Engineer on 1 Oct 21</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Shawn Drinkard</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9/23/2021</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Added responsibilities per charter and discovery sessions during Sprint 1.</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Lara Siopis</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434343"/>
                          </a:solidFill>
                          <a:latin typeface="Source Sans Pro"/>
                          <a:ea typeface="Source Sans Pro"/>
                          <a:cs typeface="Source Sans Pro"/>
                          <a:sym typeface="Source Sans Pro"/>
                        </a:rPr>
                        <a:t>10/4/2021</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Changed Shawn Drinkard’s role to focus on Ops (e.g., PIV </a:t>
                      </a:r>
                      <a:r>
                        <a:rPr lang="en-US" sz="800">
                          <a:solidFill>
                            <a:srgbClr val="FF0000"/>
                          </a:solidFill>
                          <a:latin typeface="Source Sans Pro"/>
                          <a:ea typeface="Source Sans Pro"/>
                          <a:cs typeface="Source Sans Pro"/>
                          <a:sym typeface="Source Sans Pro"/>
                        </a:rPr>
                        <a:t>Onboarding, DesignOps toolstack, contract compliance,</a:t>
                      </a:r>
                      <a:r>
                        <a:rPr lang="en-US" sz="800">
                          <a:solidFill>
                            <a:srgbClr val="FF0000"/>
                          </a:solidFill>
                          <a:latin typeface="Source Sans Pro"/>
                          <a:ea typeface="Source Sans Pro"/>
                          <a:cs typeface="Source Sans Pro"/>
                          <a:sym typeface="Source Sans Pro"/>
                        </a:rPr>
                        <a:t> invoicing, and ad hoc operational support)</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Shawn Drinkard</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1</a:t>
                      </a:r>
                      <a:r>
                        <a:rPr lang="en-US" sz="800" u="none" cap="none" strike="noStrike">
                          <a:solidFill>
                            <a:srgbClr val="FF0000"/>
                          </a:solidFill>
                          <a:latin typeface="Source Sans Pro"/>
                          <a:ea typeface="Source Sans Pro"/>
                          <a:cs typeface="Source Sans Pro"/>
                          <a:sym typeface="Source Sans Pro"/>
                        </a:rPr>
                        <a:t>1/1/2021</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Added Heather Vujovich as Delivery Manager</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Shawn Drinkard</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0000"/>
                          </a:solidFill>
                          <a:latin typeface="Source Sans Pro"/>
                          <a:ea typeface="Source Sans Pro"/>
                          <a:cs typeface="Source Sans Pro"/>
                          <a:sym typeface="Source Sans Pro"/>
                        </a:rPr>
                        <a:t>11/1/2021</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Added Tamera Corson as Project Manager / SME</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a:solidFill>
                            <a:srgbClr val="FF0000"/>
                          </a:solidFill>
                          <a:latin typeface="Source Sans Pro"/>
                          <a:ea typeface="Source Sans Pro"/>
                          <a:cs typeface="Source Sans Pro"/>
                          <a:sym typeface="Source Sans Pro"/>
                        </a:rPr>
                        <a:t>Shawn Drinkard</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800" u="none" cap="none" strike="noStrike">
                          <a:solidFill>
                            <a:srgbClr val="FF0000"/>
                          </a:solidFill>
                          <a:latin typeface="Source Sans Pro"/>
                          <a:ea typeface="Source Sans Pro"/>
                          <a:cs typeface="Source Sans Pro"/>
                          <a:sym typeface="Source Sans Pro"/>
                        </a:rPr>
                        <a:t>1</a:t>
                      </a:r>
                      <a:r>
                        <a:rPr lang="en-US" sz="800" u="none" cap="none" strike="noStrike">
                          <a:solidFill>
                            <a:srgbClr val="FF0000"/>
                          </a:solidFill>
                          <a:latin typeface="Source Sans Pro"/>
                          <a:ea typeface="Source Sans Pro"/>
                          <a:cs typeface="Source Sans Pro"/>
                          <a:sym typeface="Source Sans Pro"/>
                        </a:rPr>
                        <a:t>1/1/2021</a:t>
                      </a:r>
                      <a:endParaRPr sz="800" u="none" cap="none" strike="noStrike">
                        <a:solidFill>
                          <a:srgbClr val="FF0000"/>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r>
              <a:tr h="28435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rgbClr val="434343"/>
                        </a:solidFill>
                        <a:latin typeface="Source Sans Pro"/>
                        <a:ea typeface="Source Sans Pro"/>
                        <a:cs typeface="Source Sans Pro"/>
                        <a:sym typeface="Source Sans Pro"/>
                      </a:endParaRPr>
                    </a:p>
                  </a:txBody>
                  <a:tcPr marT="27425" marB="27425" marR="27425" marL="27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002" name="Google Shape;1002;gf69b283f39_1_52"/>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Staff Roster Update Log</a:t>
            </a:r>
            <a:endParaRPr sz="3200"/>
          </a:p>
        </p:txBody>
      </p:sp>
      <p:sp>
        <p:nvSpPr>
          <p:cNvPr id="1003" name="Google Shape;1003;gf69b283f39_1_52"/>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0001AF</a:t>
            </a:r>
            <a:endParaRPr/>
          </a:p>
        </p:txBody>
      </p:sp>
      <p:sp>
        <p:nvSpPr>
          <p:cNvPr id="1004" name="Google Shape;1004;gf69b283f39_1_52"/>
          <p:cNvSpPr/>
          <p:nvPr/>
        </p:nvSpPr>
        <p:spPr>
          <a:xfrm>
            <a:off x="8234525" y="246000"/>
            <a:ext cx="626100" cy="536700"/>
          </a:xfrm>
          <a:prstGeom prst="plus">
            <a:avLst>
              <a:gd fmla="val 27087"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f69b283f39_0_409"/>
          <p:cNvSpPr txBox="1"/>
          <p:nvPr>
            <p:ph type="title"/>
          </p:nvPr>
        </p:nvSpPr>
        <p:spPr>
          <a:xfrm>
            <a:off x="457200" y="514350"/>
            <a:ext cx="8229600" cy="62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000"/>
              <a:buFont typeface="Source Sans Pro"/>
              <a:buNone/>
            </a:pPr>
            <a:r>
              <a:rPr lang="en-US"/>
              <a:t>Reporting Roadmap</a:t>
            </a:r>
            <a:endParaRPr/>
          </a:p>
        </p:txBody>
      </p:sp>
      <p:sp>
        <p:nvSpPr>
          <p:cNvPr id="353" name="Google Shape;353;gf69b283f39_0_409"/>
          <p:cNvSpPr txBox="1"/>
          <p:nvPr>
            <p:ph idx="2" type="body"/>
          </p:nvPr>
        </p:nvSpPr>
        <p:spPr>
          <a:xfrm>
            <a:off x="457200" y="247650"/>
            <a:ext cx="8229600" cy="266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000000"/>
              </a:buClr>
              <a:buSzPts val="1200"/>
              <a:buNone/>
            </a:pPr>
            <a:r>
              <a:rPr lang="en-US"/>
              <a:t>CLIN 0001AA</a:t>
            </a:r>
            <a:endParaRPr/>
          </a:p>
        </p:txBody>
      </p:sp>
      <p:pic>
        <p:nvPicPr>
          <p:cNvPr id="354" name="Google Shape;354;gf69b283f39_0_409"/>
          <p:cNvPicPr preferRelativeResize="0"/>
          <p:nvPr/>
        </p:nvPicPr>
        <p:blipFill rotWithShape="1">
          <a:blip r:embed="rId3">
            <a:alphaModFix/>
          </a:blip>
          <a:srcRect b="0" l="0" r="0" t="0"/>
          <a:stretch/>
        </p:blipFill>
        <p:spPr>
          <a:xfrm>
            <a:off x="588849" y="1924350"/>
            <a:ext cx="7670124" cy="1861349"/>
          </a:xfrm>
          <a:prstGeom prst="rect">
            <a:avLst/>
          </a:prstGeom>
          <a:noFill/>
          <a:ln>
            <a:noFill/>
          </a:ln>
        </p:spPr>
      </p:pic>
      <p:sp>
        <p:nvSpPr>
          <p:cNvPr id="355" name="Google Shape;355;gf69b283f39_0_409"/>
          <p:cNvSpPr txBox="1"/>
          <p:nvPr>
            <p:ph idx="1" type="body"/>
          </p:nvPr>
        </p:nvSpPr>
        <p:spPr>
          <a:xfrm>
            <a:off x="457200" y="1276351"/>
            <a:ext cx="8229600" cy="515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en-US" sz="1120" u="sng">
                <a:solidFill>
                  <a:srgbClr val="434343"/>
                </a:solidFill>
                <a:hlinkClick r:id="rId4">
                  <a:extLst>
                    <a:ext uri="{A12FA001-AC4F-418D-AE19-62706E023703}">
                      <ahyp:hlinkClr val="tx"/>
                    </a:ext>
                  </a:extLst>
                </a:hlinkClick>
              </a:rPr>
              <a:t>Contract Reporting Roadmap</a:t>
            </a:r>
            <a:endParaRPr sz="1400" u="sng"/>
          </a:p>
        </p:txBody>
      </p:sp>
      <p:sp>
        <p:nvSpPr>
          <p:cNvPr id="356" name="Google Shape;356;gf69b283f39_0_409"/>
          <p:cNvSpPr/>
          <p:nvPr/>
        </p:nvSpPr>
        <p:spPr>
          <a:xfrm>
            <a:off x="8234525" y="246000"/>
            <a:ext cx="626100" cy="536700"/>
          </a:xfrm>
          <a:prstGeom prst="plus">
            <a:avLst>
              <a:gd fmla="val 27087"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2018-02-02T22:31:38Z</dcterms:created>
  <dc:creator>Ad Hoc LLC</dc:creator>
</cp:coreProperties>
</file>